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61" r:id="rId5"/>
    <p:sldId id="286" r:id="rId6"/>
    <p:sldId id="287" r:id="rId7"/>
    <p:sldId id="302" r:id="rId8"/>
    <p:sldId id="288" r:id="rId9"/>
    <p:sldId id="312" r:id="rId10"/>
    <p:sldId id="307" r:id="rId11"/>
    <p:sldId id="290" r:id="rId12"/>
    <p:sldId id="294" r:id="rId13"/>
    <p:sldId id="292" r:id="rId14"/>
    <p:sldId id="313" r:id="rId15"/>
    <p:sldId id="315" r:id="rId16"/>
    <p:sldId id="317" r:id="rId17"/>
    <p:sldId id="321" r:id="rId18"/>
    <p:sldId id="322" r:id="rId19"/>
    <p:sldId id="308" r:id="rId20"/>
    <p:sldId id="324" r:id="rId21"/>
    <p:sldId id="310" r:id="rId22"/>
    <p:sldId id="325" r:id="rId23"/>
    <p:sldId id="326" r:id="rId24"/>
    <p:sldId id="327" r:id="rId25"/>
    <p:sldId id="341" r:id="rId26"/>
    <p:sldId id="342" r:id="rId27"/>
    <p:sldId id="343" r:id="rId28"/>
    <p:sldId id="344" r:id="rId29"/>
    <p:sldId id="345" r:id="rId30"/>
    <p:sldId id="346" r:id="rId31"/>
    <p:sldId id="336" r:id="rId32"/>
    <p:sldId id="30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8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A65F-A913-416B-A559-C6BF89A5F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DCF1D-993B-4D1B-AF8E-FF43DE857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649BB-2CAF-4036-8D5C-5C104B04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655F-A00F-402D-872F-F82168F3B569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64F30-E013-4E92-BAD3-4693DB95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9FC26-F0B8-4964-88B1-3602FCC2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728-BD95-4E46-9827-D037F4CDB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19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FE3FB-B6E7-4594-8D23-A114EB7DE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33035-AAF8-423C-B2CA-AEBF6CEF9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26B2D-8096-4A7D-843B-8AF55D5F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655F-A00F-402D-872F-F82168F3B569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95CD8-1C8C-4CB5-9B46-EFA1B5B5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CD0C0-89CD-44B6-8944-BDAF0FE8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728-BD95-4E46-9827-D037F4CDB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01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D2B988-A40A-449E-8B2E-3B6C05261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7B0FB-1CE3-40EE-AF37-92463FF56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0E7F3-6AAC-4EB5-95B1-8A69F18A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655F-A00F-402D-872F-F82168F3B569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4081A-724F-4843-BC45-2DD034FB1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7C9D2-D382-44A8-A840-CD7E1091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728-BD95-4E46-9827-D037F4CDB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43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9724B-F0B4-49C5-BF8E-8885826F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16AE-2F58-4E1D-9477-75C11E810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E13C9-8762-48A9-91A2-ED41B00C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655F-A00F-402D-872F-F82168F3B569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F5DE0-1376-4ECC-BE71-0899C97C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20390-7E99-43DE-BFBB-6B8B0DE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728-BD95-4E46-9827-D037F4CDB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57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361F-0308-400A-B897-3B8BB6B9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C9C3E-D5EA-4DB6-A5D7-9AF6495B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480CF-653A-430A-AC97-F3CDDE44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655F-A00F-402D-872F-F82168F3B569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BADC0-7F48-440B-B771-41D43FC9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8AFE3-D46D-4678-AFCA-34E82504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728-BD95-4E46-9827-D037F4CDB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61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2838-513E-4887-9AF2-14807FFF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CB2F-77FB-4253-A421-89E19A776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C8112-C3C4-4759-AFE9-29DBB0AEB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0698C-C3EB-4468-B6AD-FE260AE4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655F-A00F-402D-872F-F82168F3B569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7C5F3-783D-4C16-9473-A20AB554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F6B6C-2097-46E4-B553-2C53272E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728-BD95-4E46-9827-D037F4CDB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92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6F87-36A0-47FF-887A-61D9B136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8F5EF-53AA-429B-AFAF-8D72F4AB5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BAE72-B0FE-4CED-A93D-FEE2CAF28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75901-529F-4451-88FB-EA57A5C51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0632D-B92D-4D1C-9723-0714EC0D1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3DF5F-CBC9-41E8-AEA5-18A1C621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655F-A00F-402D-872F-F82168F3B569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AFF05B-1203-4969-A3C1-DEC2D35F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574E88-93D9-4AF8-9A03-897A4AB4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728-BD95-4E46-9827-D037F4CDB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80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8643-7307-4302-B3D9-1610A456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E6FB85-6759-4573-886A-BDA65B95D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655F-A00F-402D-872F-F82168F3B569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036E1-3394-4146-B1B0-1C8B41B6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5B918-4C62-4618-A538-FA362AD4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728-BD95-4E46-9827-D037F4CDB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0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AD3E24-0D43-451C-B7C8-19E0CABB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655F-A00F-402D-872F-F82168F3B569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ABCAC-4644-4876-A888-1643CE6E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FD03F-20BB-4B22-8C7A-55FD5914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728-BD95-4E46-9827-D037F4CDB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7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D63FE-CD96-4B87-9E4D-1A5A3D8C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5F068-58B7-46EC-9486-E1D848C14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02D884-FC9C-4594-BD8C-21AE5C692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14C49-9CDD-4E0E-A056-ACBF6DD7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655F-A00F-402D-872F-F82168F3B569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F399C-9D2F-4BBE-9719-AE34E3EE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F8FB5-E4FC-410F-80DF-25CF1374B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728-BD95-4E46-9827-D037F4CDB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43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A61C7-08F3-4385-A5E3-90C9BA4E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3741BE-0B61-4214-83AB-8D784F725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4E6FD-DD73-4554-B207-02704BD86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32CB8-48E2-4850-860D-4E110C681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655F-A00F-402D-872F-F82168F3B569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3F7F6-E22D-4D02-82F7-BC9EF811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6828E-3252-4742-9156-450EB858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728-BD95-4E46-9827-D037F4CDB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3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B28F10-19F8-4E39-9994-16BB61AE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845A-A1B6-4219-861F-705204CEC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733E7-E5E1-418B-A26A-23A95535D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655F-A00F-402D-872F-F82168F3B569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FBF80-2209-482E-B6D9-BA4029AAF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296FE-A11E-4208-AA24-508432A57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1728-BD95-4E46-9827-D037F4CDB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54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4C3A7-BCE1-441F-814B-6D3F262722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Aggregation and Transformation of Vector-Valued Messages in the </a:t>
            </a:r>
            <a:r>
              <a:rPr lang="en-GB" sz="4800" b="1" dirty="0">
                <a:solidFill>
                  <a:srgbClr val="C00000"/>
                </a:solidFill>
              </a:rPr>
              <a:t>Shuffle Model of Differential Privacy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5D3ED-74D1-446D-BFDB-CA4FEAFB6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8737"/>
            <a:ext cx="9144000" cy="1950171"/>
          </a:xfrm>
        </p:spPr>
        <p:txBody>
          <a:bodyPr>
            <a:normAutofit fontScale="55000" lnSpcReduction="20000"/>
          </a:bodyPr>
          <a:lstStyle/>
          <a:p>
            <a:endParaRPr lang="en-GB" dirty="0"/>
          </a:p>
          <a:p>
            <a:r>
              <a:rPr lang="en-GB" sz="6500" dirty="0">
                <a:solidFill>
                  <a:srgbClr val="C00000"/>
                </a:solidFill>
              </a:rPr>
              <a:t>Mary Scott</a:t>
            </a:r>
          </a:p>
          <a:p>
            <a:r>
              <a:rPr lang="en-GB" sz="4200" dirty="0"/>
              <a:t>Joint work with Graham Cormode and Carsten Maple</a:t>
            </a:r>
          </a:p>
          <a:p>
            <a:r>
              <a:rPr lang="en-GB" sz="4200" dirty="0"/>
              <a:t>Accepted by </a:t>
            </a:r>
            <a:r>
              <a:rPr lang="en-GB" sz="4200" dirty="0">
                <a:solidFill>
                  <a:srgbClr val="C00000"/>
                </a:solidFill>
              </a:rPr>
              <a:t>British International Conference on Databases (BICOD)</a:t>
            </a:r>
          </a:p>
          <a:p>
            <a:r>
              <a:rPr lang="en-GB" sz="4200" dirty="0"/>
              <a:t>Submitted to </a:t>
            </a:r>
            <a:r>
              <a:rPr lang="en-GB" sz="4200" dirty="0">
                <a:solidFill>
                  <a:srgbClr val="C00000"/>
                </a:solidFill>
              </a:rPr>
              <a:t>IEEE Transactions on Information Forensics and Security (TIFS)</a:t>
            </a:r>
          </a:p>
        </p:txBody>
      </p:sp>
    </p:spTree>
    <p:extLst>
      <p:ext uri="{BB962C8B-B14F-4D97-AF65-F5344CB8AC3E}">
        <p14:creationId xmlns:p14="http://schemas.microsoft.com/office/powerpoint/2010/main" val="394203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09"/>
    </mc:Choice>
    <mc:Fallback xmlns="">
      <p:transition spd="slow" advTm="199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99CA-DD09-4668-8354-25588D453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38282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Accuracy Measure: </a:t>
            </a:r>
            <a:r>
              <a:rPr lang="en-GB" dirty="0"/>
              <a:t>Mean Squared Error (MSE)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91A01-C28B-4ABD-9142-E774E97471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873971" cy="4351338"/>
              </a:xfrm>
            </p:spPr>
            <p:txBody>
              <a:bodyPr/>
              <a:lstStyle/>
              <a:p>
                <a:r>
                  <a:rPr lang="en-GB" sz="2200" dirty="0"/>
                  <a:t>Mean Squared Error (MSE) measures </a:t>
                </a:r>
                <a:r>
                  <a:rPr lang="en-GB" sz="2200" dirty="0">
                    <a:solidFill>
                      <a:srgbClr val="C00000"/>
                    </a:solidFill>
                  </a:rPr>
                  <a:t>average squared difference</a:t>
                </a:r>
                <a:r>
                  <a:rPr lang="en-GB" sz="2200" dirty="0"/>
                  <a:t> in comparison between fixed input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</m:oMath>
                </a14:m>
                <a:r>
                  <a:rPr lang="en-GB" sz="2200" dirty="0"/>
                  <a:t> to randomized protocol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GB" sz="2200" dirty="0"/>
                  <a:t>, and output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</m:oMath>
                </a14:m>
                <a:r>
                  <a:rPr lang="en-GB" sz="2200" dirty="0">
                    <a:ea typeface="Cambria Math" panose="02040503050406030204" pitchFamily="18" charset="0"/>
                  </a:rPr>
                  <a:t>.</a:t>
                </a:r>
              </a:p>
              <a:p>
                <a:endParaRPr lang="en-GB" sz="220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sz="2200" dirty="0">
                    <a:ea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GB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GB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GB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2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  <m:r>
                      <a:rPr lang="en-GB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dirty="0">
                  <a:ea typeface="Cambria Math" panose="02040503050406030204" pitchFamily="18" charset="0"/>
                </a:endParaRPr>
              </a:p>
              <a:p>
                <a:endParaRPr lang="en-GB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MSE</m:t>
                          </m:r>
                          <m:d>
                            <m:d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𝒫</m:t>
                              </m:r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</m:d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𝒫</m:t>
                                      </m:r>
                                      <m:d>
                                        <m:dPr>
                                          <m:ctrlP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GB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sz="2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  <m: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GB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sz="2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GB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𝒫</m:t>
                              </m:r>
                              <m:d>
                                <m:d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borderBox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en-GB" sz="2200" dirty="0"/>
              </a:p>
              <a:p>
                <a:pPr marL="0" indent="0">
                  <a:buNone/>
                </a:pPr>
                <a:endParaRPr lang="en-GB" sz="2100" dirty="0"/>
              </a:p>
              <a:p>
                <a:pPr lvl="1"/>
                <a:r>
                  <a:rPr lang="en-GB" sz="2100" dirty="0"/>
                  <a:t>showing that when </a:t>
                </a:r>
                <a:r>
                  <a:rPr lang="en-GB" sz="2100" dirty="0">
                    <a:solidFill>
                      <a:srgbClr val="C00000"/>
                    </a:solidFill>
                  </a:rPr>
                  <a:t>protocol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GB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C00000"/>
                    </a:solidFill>
                  </a:rPr>
                  <a:t>is unbiased, MSE is equivalent to variance</a:t>
                </a:r>
                <a:r>
                  <a:rPr lang="en-GB" sz="2100" dirty="0"/>
                  <a:t>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91A01-C28B-4ABD-9142-E774E97471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873971" cy="4351338"/>
              </a:xfrm>
              <a:blipFill>
                <a:blip r:embed="rId2"/>
                <a:stretch>
                  <a:fillRect l="-825" t="-16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51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69"/>
    </mc:Choice>
    <mc:Fallback xmlns="">
      <p:transition spd="slow" advTm="2276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7236-DE14-4E22-8CD8-B423F23F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 for the </a:t>
            </a:r>
            <a:r>
              <a:rPr lang="en-GB" b="1" dirty="0">
                <a:solidFill>
                  <a:srgbClr val="C00000"/>
                </a:solidFill>
              </a:rPr>
              <a:t>Local Randomizer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11F0AD-9ED7-4196-8F96-9E5331191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8643150" cy="4351338"/>
              </a:xfrm>
            </p:spPr>
            <p:txBody>
              <a:bodyPr>
                <a:noAutofit/>
              </a:bodyPr>
              <a:lstStyle/>
              <a:p>
                <a:r>
                  <a:rPr lang="en-GB" sz="2400" dirty="0"/>
                  <a:t>Provided a protocol for the local randomizer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𝑃𝐻</m:t>
                        </m:r>
                      </m:sup>
                    </m:sSubSup>
                  </m:oMath>
                </a14:m>
                <a:r>
                  <a:rPr lang="en-GB" sz="2400" dirty="0"/>
                  <a:t> applied by each user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/>
                  <a:t> to their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/>
                  <a:t>.</a:t>
                </a:r>
              </a:p>
              <a:p>
                <a:pPr lvl="1"/>
                <a:r>
                  <a:rPr lang="en-GB" dirty="0"/>
                  <a:t>Outcome of this protocol is </a:t>
                </a:r>
                <a:r>
                  <a:rPr lang="en-GB" dirty="0">
                    <a:solidFill>
                      <a:srgbClr val="C00000"/>
                    </a:solidFill>
                  </a:rPr>
                  <a:t>private histogram</a:t>
                </a:r>
                <a:r>
                  <a:rPr lang="en-GB" dirty="0"/>
                  <a:t> of shuffled messages over domain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sz="2400" dirty="0"/>
                  <a:t>Local randomizer applies </a:t>
                </a:r>
                <a:r>
                  <a:rPr lang="en-GB" sz="2400" dirty="0">
                    <a:solidFill>
                      <a:srgbClr val="C00000"/>
                    </a:solidFill>
                  </a:rPr>
                  <a:t>randomized response</a:t>
                </a:r>
                <a:r>
                  <a:rPr lang="en-GB" sz="2400" dirty="0"/>
                  <a:t> mechanism that:</a:t>
                </a:r>
              </a:p>
              <a:p>
                <a:pPr lvl="1"/>
                <a:r>
                  <a:rPr lang="en-GB" dirty="0"/>
                  <a:t>returns the true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with probability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dirty="0"/>
                  <a:t>,</a:t>
                </a:r>
              </a:p>
              <a:p>
                <a:pPr lvl="1"/>
                <a:r>
                  <a:rPr lang="en-GB" dirty="0"/>
                  <a:t>and returns a uniformly random message with probability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b="0" dirty="0"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GB" sz="2400" dirty="0"/>
                  <a:t>Presence of these random messages forms a </a:t>
                </a:r>
                <a:r>
                  <a:rPr lang="en-GB" sz="2400" dirty="0">
                    <a:solidFill>
                      <a:srgbClr val="C00000"/>
                    </a:solidFill>
                  </a:rPr>
                  <a:t>privacy blanket</a:t>
                </a:r>
                <a:r>
                  <a:rPr lang="en-GB" sz="2400" dirty="0"/>
                  <a:t> to protect against a </a:t>
                </a:r>
                <a:r>
                  <a:rPr lang="en-GB" sz="2400" dirty="0">
                    <a:solidFill>
                      <a:srgbClr val="C00000"/>
                    </a:solidFill>
                  </a:rPr>
                  <a:t>difference attack</a:t>
                </a:r>
                <a:r>
                  <a:rPr lang="en-GB" sz="2400" dirty="0"/>
                  <a:t> on a particular user.</a:t>
                </a: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11F0AD-9ED7-4196-8F96-9E5331191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8643150" cy="4351338"/>
              </a:xfrm>
              <a:blipFill>
                <a:blip r:embed="rId2"/>
                <a:stretch>
                  <a:fillRect l="-988" t="-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2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21"/>
    </mc:Choice>
    <mc:Fallback xmlns="">
      <p:transition spd="slow" advTm="3832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EFB6-BE6B-43CA-8869-54F9751A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Modified Protocol</a:t>
            </a:r>
            <a:r>
              <a:rPr lang="en-GB" dirty="0"/>
              <a:t> for the Local Randomizer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6F73FD-695E-4153-82A4-F90633581C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798991"/>
                <a:ext cx="9344488" cy="4667250"/>
              </a:xfrm>
            </p:spPr>
            <p:txBody>
              <a:bodyPr>
                <a:noAutofit/>
              </a:bodyPr>
              <a:lstStyle/>
              <a:p>
                <a:r>
                  <a:rPr lang="en-GB" sz="2500" dirty="0">
                    <a:solidFill>
                      <a:schemeClr val="tx1"/>
                    </a:solidFill>
                  </a:rPr>
                  <a:t>Modified earlier protocol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GB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GB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GB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GB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𝑃𝐻</m:t>
                        </m:r>
                      </m:sup>
                    </m:sSubSup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 to address problem of </a:t>
                </a:r>
                <a:r>
                  <a:rPr lang="en-GB" sz="2500" dirty="0">
                    <a:solidFill>
                      <a:srgbClr val="C00000"/>
                    </a:solidFill>
                  </a:rPr>
                  <a:t>computing sum of real vectors</a:t>
                </a:r>
                <a:r>
                  <a:rPr lang="en-GB" sz="25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GB" sz="2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sz="2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GB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sz="2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GB" sz="2500" dirty="0">
                    <a:solidFill>
                      <a:schemeClr val="tx1"/>
                    </a:solidFill>
                  </a:rPr>
                  <a:t> in </a:t>
                </a:r>
                <a:r>
                  <a:rPr lang="en-GB" sz="2500" dirty="0"/>
                  <a:t>S</a:t>
                </a:r>
                <a:r>
                  <a:rPr lang="en-GB" sz="2500" dirty="0">
                    <a:solidFill>
                      <a:schemeClr val="tx1"/>
                    </a:solidFill>
                  </a:rPr>
                  <a:t>ingle-Message </a:t>
                </a:r>
                <a:r>
                  <a:rPr lang="en-GB" sz="2500" dirty="0"/>
                  <a:t>S</a:t>
                </a:r>
                <a:r>
                  <a:rPr lang="en-GB" sz="2500" dirty="0">
                    <a:solidFill>
                      <a:schemeClr val="tx1"/>
                    </a:solidFill>
                  </a:rPr>
                  <a:t>huffle </a:t>
                </a:r>
                <a:r>
                  <a:rPr lang="en-GB" sz="2500" dirty="0"/>
                  <a:t>M</a:t>
                </a:r>
                <a:r>
                  <a:rPr lang="en-GB" sz="2500" dirty="0">
                    <a:solidFill>
                      <a:schemeClr val="tx1"/>
                    </a:solidFill>
                  </a:rPr>
                  <a:t>odel.</a:t>
                </a:r>
              </a:p>
              <a:p>
                <a:endParaRPr lang="en-GB" sz="2500" dirty="0">
                  <a:solidFill>
                    <a:schemeClr val="tx1"/>
                  </a:solidFill>
                </a:endParaRPr>
              </a:p>
              <a:p>
                <a:r>
                  <a:rPr lang="en-GB" sz="2500" dirty="0"/>
                  <a:t>Problem was explored by Balle et al. for scalar-valued messages:</a:t>
                </a:r>
              </a:p>
              <a:p>
                <a:pPr lvl="1"/>
                <a:r>
                  <a:rPr lang="en-GB" sz="2500" dirty="0"/>
                  <a:t>addition of dimension </a:t>
                </a:r>
                <a14:m>
                  <m:oMath xmlns:m="http://schemas.openxmlformats.org/officeDocument/2006/math">
                    <m:r>
                      <a:rPr lang="en-GB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500" dirty="0"/>
                  <a:t>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sz="2500" dirty="0"/>
                  <a:t> can choose </a:t>
                </a:r>
                <a:r>
                  <a:rPr lang="en-GB" sz="2500" dirty="0">
                    <a:solidFill>
                      <a:srgbClr val="C00000"/>
                    </a:solidFill>
                  </a:rPr>
                  <a:t>number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500" dirty="0">
                    <a:solidFill>
                      <a:srgbClr val="C00000"/>
                    </a:solidFill>
                  </a:rPr>
                  <a:t> of coordinates</a:t>
                </a:r>
                <a:r>
                  <a:rPr lang="en-GB" sz="2500" dirty="0"/>
                  <a:t> to uniformly sample from each vector.</a:t>
                </a:r>
              </a:p>
              <a:p>
                <a:pPr lvl="1"/>
                <a:endParaRPr lang="en-GB" sz="25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6F73FD-695E-4153-82A4-F90633581C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798991"/>
                <a:ext cx="9344488" cy="4667250"/>
              </a:xfrm>
              <a:blipFill>
                <a:blip r:embed="rId2"/>
                <a:stretch>
                  <a:fillRect l="-913" t="-1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61CBC7A-3150-4DBD-A82F-C82CE25CC259}"/>
              </a:ext>
            </a:extLst>
          </p:cNvPr>
          <p:cNvSpPr txBox="1"/>
          <p:nvPr/>
        </p:nvSpPr>
        <p:spPr>
          <a:xfrm>
            <a:off x="5637320" y="2974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33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82"/>
    </mc:Choice>
    <mc:Fallback xmlns="">
      <p:transition spd="slow" advTm="2918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9AB8-BC23-4964-8FAF-2407DE7D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Privacy Analysis</a:t>
            </a:r>
            <a:r>
              <a:rPr lang="en-GB" dirty="0"/>
              <a:t> of Modified Protocol</a:t>
            </a:r>
            <a:endParaRPr lang="en-GB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65A977-28A3-4700-8191-017DDDB17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772357"/>
                <a:ext cx="8323555" cy="4495276"/>
              </a:xfrm>
            </p:spPr>
            <p:txBody>
              <a:bodyPr>
                <a:normAutofit/>
              </a:bodyPr>
              <a:lstStyle/>
              <a:p>
                <a:r>
                  <a:rPr lang="en-GB" sz="2200" dirty="0"/>
                  <a:t>Focus of problem now shifted to </a:t>
                </a:r>
                <a:r>
                  <a:rPr lang="en-GB" sz="2200" dirty="0">
                    <a:solidFill>
                      <a:srgbClr val="C00000"/>
                    </a:solidFill>
                  </a:rPr>
                  <a:t>optimising this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200" dirty="0">
                    <a:solidFill>
                      <a:srgbClr val="C00000"/>
                    </a:solidFill>
                  </a:rPr>
                  <a:t> </a:t>
                </a:r>
                <a:r>
                  <a:rPr lang="en-GB" sz="2200" dirty="0"/>
                  <a:t>to </a:t>
                </a:r>
                <a:r>
                  <a:rPr lang="en-GB" sz="2200" dirty="0">
                    <a:solidFill>
                      <a:srgbClr val="C00000"/>
                    </a:solidFill>
                  </a:rPr>
                  <a:t>minimise the Mean Squared Error (MSE)</a:t>
                </a:r>
                <a:r>
                  <a:rPr lang="en-GB" sz="2200" dirty="0"/>
                  <a:t> of new protocol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200" dirty="0"/>
                  <a:t>.</a:t>
                </a:r>
              </a:p>
              <a:p>
                <a:pPr lvl="1"/>
                <a:r>
                  <a:rPr lang="en-GB" sz="2200" dirty="0"/>
                  <a:t>Optimal choice is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200" dirty="0"/>
                  <a:t>.</a:t>
                </a:r>
              </a:p>
              <a:p>
                <a:endParaRPr lang="en-GB" sz="2200" b="1" i="1" dirty="0">
                  <a:solidFill>
                    <a:srgbClr val="C00000"/>
                  </a:solidFill>
                </a:endParaRPr>
              </a:p>
              <a:p>
                <a:r>
                  <a:rPr lang="en-GB" sz="2200" b="1" i="1" dirty="0">
                    <a:solidFill>
                      <a:srgbClr val="C00000"/>
                    </a:solidFill>
                  </a:rPr>
                  <a:t>Theorem 1:</a:t>
                </a:r>
                <a:r>
                  <a:rPr lang="en-GB" sz="2200" i="1" dirty="0"/>
                  <a:t> The shuffled mechanism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GB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200" i="1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GB" sz="2200" i="1" dirty="0"/>
                  <a:t>-DP for any </a:t>
                </a:r>
                <a14:m>
                  <m:oMath xmlns:m="http://schemas.openxmlformats.org/officeDocument/2006/math">
                    <m:r>
                      <a:rPr lang="en-GB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200" i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GB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GB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GB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2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GB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200" i="1" dirty="0"/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GB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200" i="1" dirty="0"/>
                  <a:t> such that</a:t>
                </a:r>
              </a:p>
              <a:p>
                <a:pPr marL="0" indent="0">
                  <a:buNone/>
                </a:pPr>
                <a:endParaRPr lang="en-GB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56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func>
                                <m:func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1/</m:t>
                                      </m:r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num>
                            <m:den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&lt;1</m:t>
                          </m:r>
                        </m:e>
                      </m:borderBox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65A977-28A3-4700-8191-017DDDB17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772357"/>
                <a:ext cx="8323555" cy="4495276"/>
              </a:xfrm>
              <a:blipFill>
                <a:blip r:embed="rId2"/>
                <a:stretch>
                  <a:fillRect l="-805" t="-1628" r="-8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35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91"/>
    </mc:Choice>
    <mc:Fallback xmlns="">
      <p:transition spd="slow" advTm="4439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71C8-32AB-43B3-97B9-FAE7A3555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Advanced Composition</a:t>
            </a:r>
            <a:r>
              <a:rPr lang="en-GB" dirty="0"/>
              <a:t> Results Used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0310F7-0B52-4544-B451-32B44987F5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959571" cy="4351338"/>
              </a:xfrm>
            </p:spPr>
            <p:txBody>
              <a:bodyPr/>
              <a:lstStyle/>
              <a:p>
                <a:r>
                  <a:rPr lang="en-GB" sz="2000" b="1" i="1" dirty="0">
                    <a:solidFill>
                      <a:srgbClr val="C00000"/>
                    </a:solidFill>
                  </a:rPr>
                  <a:t>Theorem (Dwork et al.):</a:t>
                </a:r>
                <a:r>
                  <a:rPr lang="en-GB" sz="2000" i="1" dirty="0"/>
                  <a:t> For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000" i="1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000" i="1" dirty="0"/>
                  <a:t>,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2000" i="1" dirty="0"/>
                  <a:t>, the class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000" i="1" dirty="0"/>
                  <a:t>-DP mechanisms satisfies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GB" sz="2000" i="1" dirty="0"/>
                  <a:t>-DP under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000" i="1" dirty="0"/>
                  <a:t>-fold adaptive composition for</a:t>
                </a:r>
              </a:p>
              <a:p>
                <a:endParaRPr lang="en-GB" sz="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1/</m:t>
                                      </m:r>
                                      <m: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rad>
                          <m:sSup>
                            <m:sSup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GB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GB" sz="22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borderBox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2000" b="1" i="1" dirty="0">
                    <a:solidFill>
                      <a:srgbClr val="C00000"/>
                    </a:solidFill>
                  </a:rPr>
                  <a:t>Corollary (Dwork et al.):</a:t>
                </a:r>
                <a:r>
                  <a:rPr lang="en-GB" sz="2000" i="1" dirty="0"/>
                  <a:t> Given target privacy parameters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2000" i="1" dirty="0"/>
                  <a:t> and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2000" i="1" dirty="0"/>
                  <a:t>, to ensure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GB" sz="2000" i="1" dirty="0"/>
                  <a:t> cumulative privacy loss over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i="1" dirty="0"/>
                  <a:t>mechanisms, it suffices that each mechanism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000" i="1" dirty="0"/>
                  <a:t>-DP, where</a:t>
                </a:r>
              </a:p>
              <a:p>
                <a:endParaRPr lang="en-GB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rderBoxPr>
                        <m:e>
                          <m:sSup>
                            <m:sSup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2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func>
                                    <m:funcPr>
                                      <m:ctrlP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2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1/</m:t>
                                          </m:r>
                                          <m: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rad>
                            </m:den>
                          </m:f>
                        </m:e>
                      </m:borderBox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0310F7-0B52-4544-B451-32B44987F5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959571" cy="4351338"/>
              </a:xfrm>
              <a:blipFill>
                <a:blip r:embed="rId2"/>
                <a:stretch>
                  <a:fillRect l="-690" t="-1401" r="-10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376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9AB8-BC23-4964-8FAF-2407DE7D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Normalizing</a:t>
            </a:r>
            <a:r>
              <a:rPr lang="en-GB" dirty="0"/>
              <a:t> the Mean Squared Error (MSE)</a:t>
            </a:r>
            <a:endParaRPr lang="en-GB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65A977-28A3-4700-8191-017DDDB17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772357"/>
                <a:ext cx="8794073" cy="4495276"/>
              </a:xfrm>
            </p:spPr>
            <p:txBody>
              <a:bodyPr>
                <a:normAutofit/>
              </a:bodyPr>
              <a:lstStyle/>
              <a:p>
                <a:r>
                  <a:rPr lang="en-GB" sz="2000" dirty="0"/>
                  <a:t>When calculating MSE, each coordinate location is used roughly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000" dirty="0"/>
                  <a:t> times.</a:t>
                </a:r>
              </a:p>
              <a:p>
                <a:r>
                  <a:rPr lang="en-GB" sz="2000" dirty="0"/>
                  <a:t>Need to </a:t>
                </a:r>
                <a:r>
                  <a:rPr lang="en-GB" sz="2000" dirty="0">
                    <a:solidFill>
                      <a:srgbClr val="C00000"/>
                    </a:solidFill>
                  </a:rPr>
                  <a:t>normalize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GB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to get required expression:</a:t>
                </a:r>
              </a:p>
              <a:p>
                <a:endParaRPr lang="en-GB" sz="2000" dirty="0"/>
              </a:p>
              <a:p>
                <a:r>
                  <a:rPr lang="en-GB" sz="2100" b="1" i="1" dirty="0">
                    <a:solidFill>
                      <a:srgbClr val="C00000"/>
                    </a:solidFill>
                  </a:rPr>
                  <a:t>Corollary 1:</a:t>
                </a:r>
                <a:r>
                  <a:rPr lang="en-GB" sz="2100" i="1" dirty="0"/>
                  <a:t> For any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1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1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GB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GB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GB" sz="2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GB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GB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21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1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100" i="1" dirty="0"/>
                  <a:t>, </a:t>
                </a:r>
                <a14:m>
                  <m:oMath xmlns:m="http://schemas.openxmlformats.org/officeDocument/2006/math">
                    <m:r>
                      <a:rPr lang="en-GB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GB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2100" i="1" dirty="0"/>
                  <a:t> and </a:t>
                </a:r>
                <a14:m>
                  <m:oMath xmlns:m="http://schemas.openxmlformats.org/officeDocument/2006/math">
                    <m:r>
                      <a:rPr lang="en-GB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en-GB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GB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100" i="1" dirty="0"/>
                  <a:t>, there exists a parameter </a:t>
                </a:r>
                <a14:m>
                  <m:oMath xmlns:m="http://schemas.openxmlformats.org/officeDocument/2006/math">
                    <m:r>
                      <a:rPr lang="en-GB" sz="21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100" i="1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GB" sz="2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100" i="1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GB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GB" sz="2100" i="1" dirty="0"/>
                  <a:t>-DP and</a:t>
                </a:r>
              </a:p>
              <a:p>
                <a:pPr marL="0" indent="0">
                  <a:buNone/>
                </a:pPr>
                <a:endParaRPr lang="en-GB" sz="20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acc>
                            <m:accPr>
                              <m:chr m:val="̂"/>
                              <m:ctrlPr>
                                <a:rPr lang="en-GB" sz="2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GB" sz="2200">
                                  <a:latin typeface="Cambria Math" panose="02040503050406030204" pitchFamily="18" charset="0"/>
                                </a:rPr>
                                <m:t>MSE</m:t>
                              </m:r>
                            </m:e>
                          </m:acc>
                          <m:d>
                            <m:d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𝒫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2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sSup>
                                <m:sSupPr>
                                  <m:ctrlPr>
                                    <a:rPr lang="en-GB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GB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8/3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14</m:t>
                                      </m:r>
                                      <m:func>
                                        <m:funcPr>
                                          <m:ctrlP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2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GB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1/</m:t>
                                              </m:r>
                                              <m:r>
                                                <a:rPr lang="en-GB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</m:d>
                                          <m:func>
                                            <m:funcPr>
                                              <m:ctrlPr>
                                                <a:rPr lang="en-GB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sz="220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GB" sz="2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GB" sz="2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  <m:r>
                                                    <a:rPr lang="en-GB" sz="22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GB" sz="2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/</m:t>
                                                  </m:r>
                                                  <m:r>
                                                    <a:rPr lang="en-GB" sz="2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2/3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GB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GB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GB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4/3</m:t>
                                  </m:r>
                                </m:sup>
                              </m:sSup>
                            </m:den>
                          </m:f>
                        </m:e>
                      </m:borderBox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/>
              </a:p>
              <a:p>
                <a:pPr marL="0" indent="0">
                  <a:buNone/>
                </a:pPr>
                <a:endParaRPr lang="en-GB" sz="10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MSE</m:t>
                        </m:r>
                      </m:e>
                    </m:acc>
                  </m:oMath>
                </a14:m>
                <a:r>
                  <a:rPr lang="en-GB" sz="2000" i="1" dirty="0"/>
                  <a:t> </a:t>
                </a:r>
                <a:r>
                  <a:rPr lang="en-GB" sz="2000" dirty="0"/>
                  <a:t>denotes the </a:t>
                </a:r>
                <a:r>
                  <a:rPr lang="en-GB" sz="2000" dirty="0">
                    <a:solidFill>
                      <a:srgbClr val="C00000"/>
                    </a:solidFill>
                  </a:rPr>
                  <a:t>squared error</a:t>
                </a:r>
                <a:r>
                  <a:rPr lang="en-GB" sz="2000" dirty="0"/>
                  <a:t> between the </a:t>
                </a:r>
                <a:r>
                  <a:rPr lang="en-GB" sz="2000" dirty="0">
                    <a:solidFill>
                      <a:srgbClr val="C00000"/>
                    </a:solidFill>
                  </a:rPr>
                  <a:t>estimated average vector</a:t>
                </a:r>
                <a:r>
                  <a:rPr lang="en-GB" sz="2000" dirty="0"/>
                  <a:t> and the </a:t>
                </a:r>
                <a:r>
                  <a:rPr lang="en-GB" sz="2000" dirty="0">
                    <a:solidFill>
                      <a:srgbClr val="C00000"/>
                    </a:solidFill>
                  </a:rPr>
                  <a:t>true average vector</a:t>
                </a:r>
                <a:r>
                  <a:rPr lang="en-GB" sz="2000" dirty="0"/>
                  <a:t>.</a:t>
                </a:r>
              </a:p>
              <a:p>
                <a:endParaRPr lang="en-GB" sz="1800" i="1" dirty="0"/>
              </a:p>
              <a:p>
                <a:pPr marL="0" indent="0">
                  <a:buNone/>
                </a:pPr>
                <a:endParaRPr lang="en-GB" sz="2200" dirty="0"/>
              </a:p>
              <a:p>
                <a:pPr marL="0" indent="0">
                  <a:buNone/>
                </a:pPr>
                <a:endParaRPr lang="en-GB" sz="2200" dirty="0"/>
              </a:p>
              <a:p>
                <a:pPr marL="0" indent="0">
                  <a:buNone/>
                </a:pPr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65A977-28A3-4700-8191-017DDDB17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772357"/>
                <a:ext cx="8794073" cy="4495276"/>
              </a:xfrm>
              <a:blipFill>
                <a:blip r:embed="rId2"/>
                <a:stretch>
                  <a:fillRect l="-624" t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32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91"/>
    </mc:Choice>
    <mc:Fallback xmlns="">
      <p:transition spd="slow" advTm="4439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9AB8-BC23-4964-8FAF-2407DE7D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Useful Error:</a:t>
            </a:r>
            <a:r>
              <a:rPr lang="en-GB" dirty="0"/>
              <a:t> Between Average Vectors</a:t>
            </a:r>
            <a:endParaRPr lang="en-GB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65A977-28A3-4700-8191-017DDDB17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772357"/>
                <a:ext cx="8794073" cy="4495276"/>
              </a:xfrm>
            </p:spPr>
            <p:txBody>
              <a:bodyPr>
                <a:normAutofit/>
              </a:bodyPr>
              <a:lstStyle/>
              <a:p>
                <a:r>
                  <a:rPr lang="en-GB" sz="2100" dirty="0"/>
                  <a:t>Simply </a:t>
                </a:r>
                <a:r>
                  <a:rPr lang="en-GB" sz="2100" dirty="0">
                    <a:solidFill>
                      <a:srgbClr val="C00000"/>
                    </a:solidFill>
                  </a:rPr>
                  <a:t>take the square root</a:t>
                </a:r>
                <a:r>
                  <a:rPr lang="en-GB" sz="2100" dirty="0"/>
                  <a:t> of Corollary 1:</a:t>
                </a:r>
              </a:p>
              <a:p>
                <a:endParaRPr lang="en-GB" sz="2000" dirty="0"/>
              </a:p>
              <a:p>
                <a:r>
                  <a:rPr lang="en-GB" sz="2000" b="1" i="1" dirty="0">
                    <a:solidFill>
                      <a:srgbClr val="C00000"/>
                    </a:solidFill>
                  </a:rPr>
                  <a:t>Corollary 2:</a:t>
                </a:r>
                <a:r>
                  <a:rPr lang="en-GB" sz="2000" i="1" dirty="0"/>
                  <a:t> For every statistical query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 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GB" sz="2000" i="1" dirty="0"/>
                  <a:t>,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000" i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GB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GB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000" i="1" dirty="0"/>
                  <a:t>,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000" i="1" dirty="0"/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000" i="1" dirty="0"/>
                  <a:t>, there is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GB" sz="2000" i="1" dirty="0"/>
                  <a:t>-DP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i="1" dirty="0"/>
                  <a:t>-party unbiased protocol for estimating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GB" sz="2000" i="1" dirty="0"/>
                  <a:t> in the Single-Message Shuffle Model with standard deviation</a:t>
                </a:r>
              </a:p>
              <a:p>
                <a:pPr marL="0" indent="0">
                  <a:buNone/>
                </a:pPr>
                <a:endParaRPr lang="en-GB" sz="20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acc>
                            <m:accPr>
                              <m:chr m:val="̂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d>
                            <m:d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𝒫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2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GB" sz="2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sz="2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  <m:r>
                                    <a:rPr lang="en-GB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GB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GB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14</m:t>
                                      </m:r>
                                      <m:func>
                                        <m:funcPr>
                                          <m:ctrlP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2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GB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1/</m:t>
                                              </m:r>
                                              <m:r>
                                                <a:rPr lang="en-GB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</m:d>
                                          <m:func>
                                            <m:funcPr>
                                              <m:ctrlPr>
                                                <a:rPr lang="en-GB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sz="220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GB" sz="2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GB" sz="2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  <m:r>
                                                    <a:rPr lang="en-GB" sz="22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GB" sz="2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/</m:t>
                                                  </m:r>
                                                  <m:r>
                                                    <a:rPr lang="en-GB" sz="2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GB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/3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GB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GB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GB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2/3</m:t>
                                  </m:r>
                                </m:sup>
                              </m:sSup>
                            </m:den>
                          </m:f>
                        </m:e>
                      </m:borderBox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/>
              </a:p>
              <a:p>
                <a:pPr marL="0" indent="0">
                  <a:buNone/>
                </a:pPr>
                <a:endParaRPr lang="en-GB" sz="10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GB" sz="2000" i="1" dirty="0"/>
                  <a:t> </a:t>
                </a:r>
                <a:r>
                  <a:rPr lang="en-GB" sz="2000" dirty="0"/>
                  <a:t>denotes the </a:t>
                </a:r>
                <a:r>
                  <a:rPr lang="en-GB" sz="2000" dirty="0">
                    <a:solidFill>
                      <a:srgbClr val="C00000"/>
                    </a:solidFill>
                  </a:rPr>
                  <a:t>error</a:t>
                </a:r>
                <a:r>
                  <a:rPr lang="en-GB" sz="2000" dirty="0"/>
                  <a:t> between the </a:t>
                </a:r>
                <a:r>
                  <a:rPr lang="en-GB" sz="2000" dirty="0">
                    <a:solidFill>
                      <a:srgbClr val="C00000"/>
                    </a:solidFill>
                  </a:rPr>
                  <a:t>estimated average vector</a:t>
                </a:r>
                <a:r>
                  <a:rPr lang="en-GB" sz="2000" dirty="0"/>
                  <a:t> and the </a:t>
                </a:r>
                <a:r>
                  <a:rPr lang="en-GB" sz="2000" dirty="0">
                    <a:solidFill>
                      <a:srgbClr val="C00000"/>
                    </a:solidFill>
                  </a:rPr>
                  <a:t>true average vector</a:t>
                </a:r>
                <a:r>
                  <a:rPr lang="en-GB" sz="2000" dirty="0"/>
                  <a:t>.</a:t>
                </a:r>
              </a:p>
              <a:p>
                <a:endParaRPr lang="en-GB" sz="1800" i="1" dirty="0"/>
              </a:p>
              <a:p>
                <a:pPr marL="0" indent="0">
                  <a:buNone/>
                </a:pPr>
                <a:endParaRPr lang="en-GB" sz="2200" dirty="0"/>
              </a:p>
              <a:p>
                <a:pPr marL="0" indent="0">
                  <a:buNone/>
                </a:pPr>
                <a:endParaRPr lang="en-GB" sz="2200" dirty="0"/>
              </a:p>
              <a:p>
                <a:pPr marL="0" indent="0">
                  <a:buNone/>
                </a:pPr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65A977-28A3-4700-8191-017DDDB17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772357"/>
                <a:ext cx="8794073" cy="4495276"/>
              </a:xfrm>
              <a:blipFill>
                <a:blip r:embed="rId2"/>
                <a:stretch>
                  <a:fillRect l="-624" t="-1628" r="-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7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91"/>
    </mc:Choice>
    <mc:Fallback xmlns="">
      <p:transition spd="slow" advTm="4439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789AB8-BC23-4964-8FAF-2407DE7DEC0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b="1" dirty="0">
                    <a:solidFill>
                      <a:srgbClr val="C00000"/>
                    </a:solidFill>
                  </a:rPr>
                  <a:t>Improved Bounds</a:t>
                </a:r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789AB8-BC23-4964-8FAF-2407DE7DEC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65A977-28A3-4700-8191-017DDDB17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772357"/>
                <a:ext cx="8794073" cy="4495276"/>
              </a:xfrm>
            </p:spPr>
            <p:txBody>
              <a:bodyPr>
                <a:normAutofit/>
              </a:bodyPr>
              <a:lstStyle/>
              <a:p>
                <a:r>
                  <a:rPr lang="en-GB" sz="2200" dirty="0"/>
                  <a:t>Observe that in optimal case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200" dirty="0"/>
                  <a:t>, can </a:t>
                </a:r>
                <a:r>
                  <a:rPr lang="en-GB" sz="2200" dirty="0">
                    <a:solidFill>
                      <a:srgbClr val="C00000"/>
                    </a:solidFill>
                  </a:rPr>
                  <a:t>tighten bounds further</a:t>
                </a:r>
                <a:r>
                  <a:rPr lang="en-GB" sz="2200" dirty="0"/>
                  <a:t>,</a:t>
                </a:r>
              </a:p>
              <a:p>
                <a:pPr lvl="1"/>
                <a:r>
                  <a:rPr lang="en-GB" sz="2200" dirty="0"/>
                  <a:t>as </a:t>
                </a:r>
                <a:r>
                  <a:rPr lang="en-GB" sz="2200" dirty="0">
                    <a:solidFill>
                      <a:srgbClr val="C00000"/>
                    </a:solidFill>
                  </a:rPr>
                  <a:t>do not need to invoke advanced composition results</a:t>
                </a:r>
                <a:r>
                  <a:rPr lang="en-GB" sz="2200" dirty="0"/>
                  <a:t> when each user samples only a single coordinate.</a:t>
                </a:r>
              </a:p>
              <a:p>
                <a:pPr marL="457200" lvl="1" indent="0">
                  <a:buNone/>
                </a:pPr>
                <a:endParaRPr lang="en-GB" sz="2200" dirty="0"/>
              </a:p>
              <a:p>
                <a:r>
                  <a:rPr lang="en-GB" sz="2200" dirty="0"/>
                  <a:t>Can more simply </a:t>
                </a:r>
                <a:r>
                  <a:rPr lang="en-GB" sz="2200" dirty="0">
                    <a:solidFill>
                      <a:srgbClr val="C00000"/>
                    </a:solidFill>
                  </a:rPr>
                  <a:t>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sz="2200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sz="2200" dirty="0"/>
                  <a:t> in proof of Theorem 1, which yields</a:t>
                </a:r>
              </a:p>
              <a:p>
                <a:endParaRPr lang="en-GB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14</m:t>
                                      </m:r>
                                      <m:r>
                                        <a:rPr lang="en-GB" sz="2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func>
                                        <m:funcPr>
                                          <m:ctrlP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2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GB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2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GB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/</m:t>
                                              </m:r>
                                              <m:r>
                                                <a:rPr lang="en-GB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GB" sz="2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GB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27</m:t>
                                      </m:r>
                                      <m:r>
                                        <a:rPr lang="en-GB" sz="2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GB" sz="2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borderBox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GB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GB" sz="1800" dirty="0"/>
                  <a:t>		</a:t>
                </a:r>
              </a:p>
              <a:p>
                <a:r>
                  <a:rPr lang="en-GB" sz="2200" dirty="0"/>
                  <a:t>Coincides with values obtained by Balle et al. in scalar case.</a:t>
                </a:r>
                <a:endParaRPr lang="en-GB" sz="2200" i="1" dirty="0"/>
              </a:p>
              <a:p>
                <a:pPr marL="0" indent="0">
                  <a:buNone/>
                </a:pPr>
                <a:endParaRPr lang="en-GB" sz="2200" dirty="0"/>
              </a:p>
              <a:p>
                <a:pPr marL="0" indent="0">
                  <a:buNone/>
                </a:pPr>
                <a:endParaRPr lang="en-GB" sz="2200" dirty="0"/>
              </a:p>
              <a:p>
                <a:pPr marL="0" indent="0">
                  <a:buNone/>
                </a:pPr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65A977-28A3-4700-8191-017DDDB17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772357"/>
                <a:ext cx="8794073" cy="4495276"/>
              </a:xfrm>
              <a:blipFill>
                <a:blip r:embed="rId3"/>
                <a:stretch>
                  <a:fillRect l="-762" t="-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87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91"/>
    </mc:Choice>
    <mc:Fallback xmlns="">
      <p:transition spd="slow" advTm="4439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789AB8-BC23-4964-8FAF-2407DE7DEC0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b="1" dirty="0">
                    <a:solidFill>
                      <a:srgbClr val="C00000"/>
                    </a:solidFill>
                  </a:rPr>
                  <a:t>Improved Bounds</a:t>
                </a:r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789AB8-BC23-4964-8FAF-2407DE7DEC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65A977-28A3-4700-8191-017DDDB17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772357"/>
                <a:ext cx="8794073" cy="44952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GB" sz="1200" i="1" dirty="0"/>
              </a:p>
              <a:p>
                <a:pPr marL="0" indent="0">
                  <a:buNone/>
                </a:pPr>
                <a:endParaRPr lang="en-GB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GB" sz="2200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acc>
                            <m:accPr>
                              <m:chr m:val="̂"/>
                              <m:ctrlPr>
                                <a:rPr lang="en-GB" sz="2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GB" sz="2200">
                                  <a:latin typeface="Cambria Math" panose="02040503050406030204" pitchFamily="18" charset="0"/>
                                </a:rPr>
                                <m:t>MSE</m:t>
                              </m:r>
                            </m:e>
                          </m:acc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98</m:t>
                                          </m:r>
                                        </m:e>
                                        <m:sup>
                                          <m:r>
                                            <a:rPr lang="en-GB" sz="2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/3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GB" sz="2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n-GB" sz="2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  <m:r>
                                            <a:rPr lang="en-GB" sz="2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/3</m:t>
                                          </m:r>
                                        </m:sup>
                                      </m:sSup>
                                      <m:func>
                                        <m:funcPr>
                                          <m:ctrlP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2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GB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2/</m:t>
                                              </m:r>
                                              <m:r>
                                                <a:rPr lang="en-GB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GB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en-GB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GB" sz="2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2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2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  <m:r>
                                                <a:rPr lang="en-GB" sz="2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/3</m:t>
                                              </m:r>
                                            </m:sup>
                                          </m:sSup>
                                          <m: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4/3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GB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18</m:t>
                                      </m:r>
                                      <m:sSup>
                                        <m:sSupPr>
                                          <m:ctrlPr>
                                            <a:rPr lang="en-GB" sz="2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n-GB" sz="2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  <m:r>
                                            <a:rPr lang="en-GB" sz="2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GB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en-GB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GB" sz="22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GB" sz="2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2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2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  <m:r>
                                                <a:rPr lang="en-GB" sz="2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/3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en-GB" sz="22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2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  <m:r>
                                                <a:rPr lang="en-GB" sz="2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GB" sz="2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borderBox>
                      <m:r>
                        <a:rPr lang="en-GB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1400" dirty="0"/>
              </a:p>
              <a:p>
                <a:pPr marL="0" indent="0">
                  <a:buNone/>
                </a:pPr>
                <a:endParaRPr lang="en-GB" sz="1400" dirty="0"/>
              </a:p>
              <a:p>
                <a:pPr marL="0" indent="0">
                  <a:buNone/>
                </a:pPr>
                <a:endParaRPr lang="en-GB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acc>
                            <m:accPr>
                              <m:chr m:val="̂"/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GB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98</m:t>
                                          </m:r>
                                        </m:e>
                                        <m:sup>
                                          <m: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GB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n-GB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en-GB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/3</m:t>
                                          </m:r>
                                        </m:sup>
                                      </m:sSup>
                                      <m:func>
                                        <m:funcPr>
                                          <m:ctrlPr>
                                            <a:rPr lang="en-GB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GB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sz="200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1/2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GB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2/</m:t>
                                              </m:r>
                                              <m:r>
                                                <a:rPr lang="en-GB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GB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GB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GB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20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  <m:r>
                                                <a:rPr lang="en-GB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/</m:t>
                                              </m:r>
                                              <m:r>
                                                <a:rPr lang="en-GB" sz="20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6</m:t>
                                              </m:r>
                                            </m:sup>
                                          </m:sSup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/3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18</m:t>
                                          </m:r>
                                        </m:e>
                                        <m:sup>
                                          <m: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1/2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GB" sz="200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n-GB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en-GB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GB" sz="20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GB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en-GB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</m:d>
                                          <m:sSup>
                                            <m:sSupPr>
                                              <m:ctrlPr>
                                                <a:rPr lang="en-GB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5/6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en-GB" sz="20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  <m:r>
                                                <a:rPr lang="en-GB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borderBox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65A977-28A3-4700-8191-017DDDB17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772357"/>
                <a:ext cx="8794073" cy="449527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82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91"/>
    </mc:Choice>
    <mc:Fallback xmlns="">
      <p:transition spd="slow" advTm="4439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F6CE-C50F-4355-B409-80263865F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a </a:t>
            </a:r>
            <a:r>
              <a:rPr lang="en-GB" b="1" dirty="0">
                <a:solidFill>
                  <a:srgbClr val="C00000"/>
                </a:solidFill>
              </a:rPr>
              <a:t>Discrete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69B58B-BA61-4D9A-8428-86A06C330B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9255710" cy="4351338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Combined private summation protocol with </a:t>
                </a:r>
                <a:r>
                  <a:rPr lang="en-GB" sz="2400" dirty="0">
                    <a:solidFill>
                      <a:srgbClr val="C00000"/>
                    </a:solidFill>
                  </a:rPr>
                  <a:t>Discrete Fourier Transform (DFT)</a:t>
                </a:r>
                <a:r>
                  <a:rPr lang="en-GB" sz="2400" dirty="0"/>
                  <a:t> to improve accuracy of tight bound:</a:t>
                </a:r>
              </a:p>
              <a:p>
                <a:pPr lvl="1"/>
                <a:r>
                  <a:rPr lang="en-GB" dirty="0"/>
                  <a:t>transformed each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-dimensional message to Fourier domain and </a:t>
                </a:r>
                <a:r>
                  <a:rPr lang="en-GB" dirty="0">
                    <a:solidFill>
                      <a:srgbClr val="C00000"/>
                    </a:solidFill>
                  </a:rPr>
                  <a:t>selected a small number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 of its coordinates</a:t>
                </a:r>
                <a:r>
                  <a:rPr lang="en-GB" dirty="0"/>
                  <a:t>,</a:t>
                </a:r>
              </a:p>
              <a:p>
                <a:pPr lvl="1"/>
                <a:r>
                  <a:rPr lang="en-GB" dirty="0"/>
                  <a:t>before running the private summation protocol on these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remaining coordinates.</a:t>
                </a:r>
              </a:p>
              <a:p>
                <a:r>
                  <a:rPr lang="en-GB" sz="2400" dirty="0"/>
                  <a:t>Resulting estimator has normalized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</m:sSub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GB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/6</m:t>
                            </m:r>
                          </m:sup>
                        </m:sSup>
                      </m:e>
                    </m:d>
                    <m:r>
                      <a:rPr lang="en-GB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400" dirty="0"/>
              </a:p>
              <a:p>
                <a:pPr lvl="1"/>
                <a:r>
                  <a:rPr lang="en-GB" dirty="0"/>
                  <a:t>a </a:t>
                </a:r>
                <a:r>
                  <a:rPr lang="en-GB" dirty="0">
                    <a:solidFill>
                      <a:srgbClr val="C00000"/>
                    </a:solidFill>
                  </a:rPr>
                  <a:t>vast improvement</a:t>
                </a:r>
                <a:r>
                  <a:rPr lang="en-GB" dirty="0"/>
                  <a:t> on the previous estimator,</a:t>
                </a:r>
              </a:p>
              <a:p>
                <a:pPr lvl="1"/>
                <a:r>
                  <a:rPr lang="en-GB" dirty="0"/>
                  <a:t>but </a:t>
                </a:r>
                <a:r>
                  <a:rPr lang="en-GB" dirty="0">
                    <a:solidFill>
                      <a:srgbClr val="C00000"/>
                    </a:solidFill>
                  </a:rPr>
                  <a:t>some accuracy was lost</a:t>
                </a:r>
                <a:r>
                  <a:rPr lang="en-GB" dirty="0"/>
                  <a:t> through transformation of messages between original and Fourier domains.</a:t>
                </a:r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69B58B-BA61-4D9A-8428-86A06C330B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9255710" cy="4351338"/>
              </a:xfrm>
              <a:blipFill>
                <a:blip r:embed="rId2"/>
                <a:stretch>
                  <a:fillRect l="-922" t="-1961" r="-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19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80"/>
    </mc:Choice>
    <mc:Fallback xmlns="">
      <p:transition spd="slow" advTm="393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32B59-A829-426E-951F-8A8A7242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Research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B464C-5536-40AC-B8AE-B4B6F1A56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59897" cy="4450888"/>
          </a:xfrm>
        </p:spPr>
        <p:txBody>
          <a:bodyPr>
            <a:normAutofit/>
          </a:bodyPr>
          <a:lstStyle/>
          <a:p>
            <a:r>
              <a:rPr lang="en-GB" sz="2600" dirty="0"/>
              <a:t>My research area is Privacy-Enhancing Technologies (PETs), with a particular focus on Differential Privacy (DP).</a:t>
            </a:r>
          </a:p>
          <a:p>
            <a:pPr lvl="1"/>
            <a:r>
              <a:rPr lang="en-GB" sz="2600" dirty="0"/>
              <a:t>DP is a </a:t>
            </a:r>
            <a:r>
              <a:rPr lang="en-GB" sz="2600" dirty="0">
                <a:solidFill>
                  <a:srgbClr val="C00000"/>
                </a:solidFill>
              </a:rPr>
              <a:t>strong, mathematical definition of privacy </a:t>
            </a:r>
            <a:r>
              <a:rPr lang="en-GB" sz="2600" dirty="0"/>
              <a:t>in the context of statistical and machine learning analysis.</a:t>
            </a:r>
          </a:p>
          <a:p>
            <a:r>
              <a:rPr lang="en-GB" sz="2600" dirty="0"/>
              <a:t>Provides </a:t>
            </a:r>
            <a:r>
              <a:rPr lang="en-GB" sz="2600" dirty="0">
                <a:solidFill>
                  <a:srgbClr val="C00000"/>
                </a:solidFill>
              </a:rPr>
              <a:t>mathematically provable guarantee</a:t>
            </a:r>
            <a:r>
              <a:rPr lang="en-GB" sz="2600" dirty="0"/>
              <a:t> of privacy protection against wide range of </a:t>
            </a:r>
            <a:r>
              <a:rPr lang="en-GB" sz="2600" dirty="0">
                <a:solidFill>
                  <a:srgbClr val="C00000"/>
                </a:solidFill>
              </a:rPr>
              <a:t>privacy attacks</a:t>
            </a:r>
            <a:r>
              <a:rPr lang="en-GB" sz="2600" dirty="0"/>
              <a:t>,</a:t>
            </a:r>
          </a:p>
          <a:p>
            <a:pPr lvl="1"/>
            <a:r>
              <a:rPr lang="en-GB" sz="2600" dirty="0"/>
              <a:t>e.g. differencing attacks, linkage attacks, reconstruction attacks.</a:t>
            </a:r>
          </a:p>
          <a:p>
            <a:r>
              <a:rPr lang="en-GB" sz="2600" dirty="0"/>
              <a:t>Ensures that any given disclosure is </a:t>
            </a:r>
            <a:r>
              <a:rPr lang="en-GB" sz="2600" dirty="0">
                <a:solidFill>
                  <a:srgbClr val="C00000"/>
                </a:solidFill>
              </a:rPr>
              <a:t>within a small multiplicative factor</a:t>
            </a:r>
            <a:r>
              <a:rPr lang="en-GB" sz="2600" dirty="0"/>
              <a:t>, whether or not an individual participates in the dataset.</a:t>
            </a:r>
          </a:p>
        </p:txBody>
      </p:sp>
    </p:spTree>
    <p:extLst>
      <p:ext uri="{BB962C8B-B14F-4D97-AF65-F5344CB8AC3E}">
        <p14:creationId xmlns:p14="http://schemas.microsoft.com/office/powerpoint/2010/main" val="154259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47"/>
    </mc:Choice>
    <mc:Fallback xmlns="">
      <p:transition spd="slow" advTm="4244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F6CE-C50F-4355-B409-80263865F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a </a:t>
            </a:r>
            <a:r>
              <a:rPr lang="en-GB" b="1" dirty="0">
                <a:solidFill>
                  <a:srgbClr val="C00000"/>
                </a:solidFill>
              </a:rPr>
              <a:t>Discrete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69B58B-BA61-4D9A-8428-86A06C330B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9255710" cy="4351338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solidFill>
                      <a:srgbClr val="C00000"/>
                    </a:solidFill>
                  </a:rPr>
                  <a:t>One problem to address:</a:t>
                </a:r>
                <a:r>
                  <a:rPr lang="en-GB" sz="2400" dirty="0"/>
                  <a:t> basic vector summation protocol requires each coordinate to be in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sz="2400" dirty="0"/>
                  <a:t>,</a:t>
                </a:r>
              </a:p>
              <a:p>
                <a:pPr lvl="1"/>
                <a:r>
                  <a:rPr lang="en-GB" dirty="0"/>
                  <a:t>while the </a:t>
                </a:r>
                <a:r>
                  <a:rPr lang="en-GB" dirty="0">
                    <a:solidFill>
                      <a:srgbClr val="C00000"/>
                    </a:solidFill>
                  </a:rPr>
                  <a:t>DFT coordinates may be in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−1, 1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sz="2400" dirty="0"/>
                  <a:t>Two natural approaches:</a:t>
                </a:r>
              </a:p>
              <a:p>
                <a:pPr lvl="1"/>
                <a:r>
                  <a:rPr lang="en-GB" dirty="0"/>
                  <a:t>could </a:t>
                </a:r>
                <a:r>
                  <a:rPr lang="en-GB" dirty="0">
                    <a:solidFill>
                      <a:srgbClr val="C00000"/>
                    </a:solidFill>
                  </a:rPr>
                  <a:t>extend protocol to handle negative values</a:t>
                </a:r>
                <a:r>
                  <a:rPr lang="en-GB" dirty="0"/>
                  <a:t>, by expanding histogram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buckets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for positive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for negative values),</a:t>
                </a:r>
              </a:p>
              <a:p>
                <a:pPr lvl="1"/>
                <a:r>
                  <a:rPr lang="en-GB" dirty="0"/>
                  <a:t>or </a:t>
                </a:r>
                <a:r>
                  <a:rPr lang="en-GB" dirty="0">
                    <a:solidFill>
                      <a:srgbClr val="C00000"/>
                    </a:solidFill>
                  </a:rPr>
                  <a:t>remap Fourier coefficients by linear transformation</a:t>
                </a:r>
                <a:r>
                  <a:rPr lang="en-GB" dirty="0"/>
                  <a:t> (adding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400" dirty="0"/>
                  <a:t> and dividing result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2400" dirty="0"/>
                  <a:t>) before putting them in protocol, then apply inverse transform on decoded result.</a:t>
                </a:r>
              </a:p>
              <a:p>
                <a:r>
                  <a:rPr lang="en-GB" sz="2400" dirty="0"/>
                  <a:t>Chose to apply the latter approach in experiments.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69B58B-BA61-4D9A-8428-86A06C330B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9255710" cy="4351338"/>
              </a:xfrm>
              <a:blipFill>
                <a:blip r:embed="rId2"/>
                <a:stretch>
                  <a:fillRect l="-922" t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73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80"/>
    </mc:Choice>
    <mc:Fallback xmlns="">
      <p:transition spd="slow" advTm="3938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9C02-331E-4D07-99D3-DDB715E7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Experimental Evaluation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3CEBC-355E-4C72-A2A0-90DA98A07D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8376822" cy="45751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Applied protocol to an </a:t>
                </a:r>
                <a:r>
                  <a:rPr lang="en-GB" sz="2400" dirty="0">
                    <a:solidFill>
                      <a:srgbClr val="C00000"/>
                    </a:solidFill>
                  </a:rPr>
                  <a:t>ECG Heartbeat Categorization Dataset </a:t>
                </a:r>
                <a:r>
                  <a:rPr lang="en-GB" sz="2400" dirty="0"/>
                  <a:t>in Python.</a:t>
                </a:r>
              </a:p>
              <a:p>
                <a:endParaRPr lang="en-GB" sz="1200" dirty="0"/>
              </a:p>
              <a:p>
                <a:r>
                  <a:rPr lang="en-GB" sz="2400" dirty="0"/>
                  <a:t>Investigated </a:t>
                </a:r>
                <a:r>
                  <a:rPr lang="en-GB" sz="2400" dirty="0">
                    <a:solidFill>
                      <a:srgbClr val="C00000"/>
                    </a:solidFill>
                  </a:rPr>
                  <a:t>parameters of both the algorithm and the data</a:t>
                </a:r>
                <a:r>
                  <a:rPr lang="en-GB" sz="2400" dirty="0"/>
                  <a:t>:</a:t>
                </a:r>
              </a:p>
              <a:p>
                <a:endParaRPr lang="en-GB" sz="100" dirty="0"/>
              </a:p>
              <a:p>
                <a:pPr lvl="1"/>
                <a:r>
                  <a:rPr lang="en-GB" sz="2200" dirty="0"/>
                  <a:t>the </a:t>
                </a:r>
                <a:r>
                  <a:rPr lang="en-GB" sz="2200" dirty="0">
                    <a:solidFill>
                      <a:srgbClr val="C00000"/>
                    </a:solidFill>
                  </a:rPr>
                  <a:t>number of coordinates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200" dirty="0"/>
                  <a:t> retained,</a:t>
                </a:r>
              </a:p>
              <a:p>
                <a:pPr lvl="1"/>
                <a:r>
                  <a:rPr lang="en-GB" sz="2200" dirty="0"/>
                  <a:t>the </a:t>
                </a:r>
                <a:r>
                  <a:rPr lang="en-GB" sz="2200" dirty="0">
                    <a:solidFill>
                      <a:srgbClr val="C00000"/>
                    </a:solidFill>
                  </a:rPr>
                  <a:t>number of buckets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200" dirty="0"/>
                  <a:t> used,</a:t>
                </a:r>
              </a:p>
              <a:p>
                <a:pPr lvl="1"/>
                <a:r>
                  <a:rPr lang="en-GB" sz="2200" dirty="0"/>
                  <a:t>the </a:t>
                </a:r>
                <a:r>
                  <a:rPr lang="en-GB" sz="2200" dirty="0">
                    <a:solidFill>
                      <a:srgbClr val="C00000"/>
                    </a:solidFill>
                  </a:rPr>
                  <a:t>number of Fourier coefficients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200" dirty="0"/>
                  <a:t> (in Fourier case only),</a:t>
                </a:r>
              </a:p>
              <a:p>
                <a:pPr lvl="1"/>
                <a:r>
                  <a:rPr lang="en-GB" sz="2200" dirty="0"/>
                  <a:t>the </a:t>
                </a:r>
                <a:r>
                  <a:rPr lang="en-GB" sz="2200" dirty="0">
                    <a:solidFill>
                      <a:srgbClr val="C00000"/>
                    </a:solidFill>
                  </a:rPr>
                  <a:t>vector dimension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200" dirty="0"/>
                  <a:t> (in basic case only),</a:t>
                </a:r>
              </a:p>
              <a:p>
                <a:pPr lvl="1"/>
                <a:r>
                  <a:rPr lang="en-GB" sz="2200" dirty="0"/>
                  <a:t>the </a:t>
                </a:r>
                <a:r>
                  <a:rPr lang="en-GB" sz="2200" dirty="0">
                    <a:solidFill>
                      <a:srgbClr val="C00000"/>
                    </a:solidFill>
                  </a:rPr>
                  <a:t>value of </a:t>
                </a:r>
                <a14:m>
                  <m:oMath xmlns:m="http://schemas.openxmlformats.org/officeDocument/2006/math">
                    <m:r>
                      <a:rPr lang="en-GB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sz="2200" dirty="0"/>
                  <a:t>,</a:t>
                </a:r>
              </a:p>
              <a:p>
                <a:pPr lvl="1"/>
                <a:r>
                  <a:rPr lang="en-GB" sz="2200" dirty="0"/>
                  <a:t>and the </a:t>
                </a:r>
                <a:r>
                  <a:rPr lang="en-GB" sz="2200" dirty="0">
                    <a:solidFill>
                      <a:srgbClr val="C00000"/>
                    </a:solidFill>
                  </a:rPr>
                  <a:t>number of vectors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/>
                  <a:t> used.</a:t>
                </a:r>
              </a:p>
              <a:p>
                <a:pPr lvl="1"/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pPr lvl="1"/>
                <a:endParaRPr lang="en-GB" sz="2200" dirty="0"/>
              </a:p>
              <a:p>
                <a:pPr lvl="1"/>
                <a:endParaRPr lang="en-GB" sz="23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3CEBC-355E-4C72-A2A0-90DA98A07D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8376822" cy="4575175"/>
              </a:xfrm>
              <a:blipFill>
                <a:blip r:embed="rId2"/>
                <a:stretch>
                  <a:fillRect l="-1019" t="-1864" r="-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The ultimate guide to writing better Python code | by Rhea Moutafis | Jul,  2020 | Towards Data Science">
            <a:extLst>
              <a:ext uri="{FF2B5EF4-FFF2-40B4-BE49-F238E27FC236}">
                <a16:creationId xmlns:a16="http://schemas.microsoft.com/office/drawing/2014/main" id="{41581F5D-0159-4966-811F-6761598E9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0" y="0"/>
            <a:ext cx="25717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8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12"/>
    </mc:Choice>
    <mc:Fallback xmlns="">
      <p:transition spd="slow" advTm="6321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20" descr="Chart, histogram&#10;&#10;Description automatically generated">
            <a:extLst>
              <a:ext uri="{FF2B5EF4-FFF2-40B4-BE49-F238E27FC236}">
                <a16:creationId xmlns:a16="http://schemas.microsoft.com/office/drawing/2014/main" id="{B55C6EFF-2A83-4940-9646-498C7357B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56" y="542701"/>
            <a:ext cx="7430400" cy="55728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80A5AE-CA4E-42AF-9D94-99148557E194}"/>
                  </a:ext>
                </a:extLst>
              </p:cNvPr>
              <p:cNvSpPr txBox="1"/>
              <p:nvPr/>
            </p:nvSpPr>
            <p:spPr>
              <a:xfrm>
                <a:off x="3394774" y="2904969"/>
                <a:ext cx="1879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 clearly optimal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80A5AE-CA4E-42AF-9D94-99148557E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74" y="2904969"/>
                <a:ext cx="1879600" cy="707886"/>
              </a:xfrm>
              <a:prstGeom prst="rect">
                <a:avLst/>
              </a:prstGeom>
              <a:blipFill>
                <a:blip r:embed="rId3"/>
                <a:stretch>
                  <a:fillRect l="-3571" t="-5172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0E6C53-E433-4026-8766-CF9ABB090949}"/>
              </a:ext>
            </a:extLst>
          </p:cNvPr>
          <p:cNvCxnSpPr>
            <a:cxnSpLocks/>
          </p:cNvCxnSpPr>
          <p:nvPr/>
        </p:nvCxnSpPr>
        <p:spPr>
          <a:xfrm flipH="1">
            <a:off x="3209614" y="3674281"/>
            <a:ext cx="371591" cy="13668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247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B647871E-293F-4C4A-9B0C-CA21BDA72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56" y="542701"/>
            <a:ext cx="7430400" cy="55728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188A11-30B5-43E3-9ACE-0498912F3C4A}"/>
                  </a:ext>
                </a:extLst>
              </p:cNvPr>
              <p:cNvSpPr txBox="1"/>
              <p:nvPr/>
            </p:nvSpPr>
            <p:spPr>
              <a:xfrm>
                <a:off x="5241421" y="2415592"/>
                <a:ext cx="14310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 optimal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188A11-30B5-43E3-9ACE-0498912F3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421" y="2415592"/>
                <a:ext cx="1431031" cy="707886"/>
              </a:xfrm>
              <a:prstGeom prst="rect">
                <a:avLst/>
              </a:prstGeom>
              <a:blipFill>
                <a:blip r:embed="rId3"/>
                <a:stretch>
                  <a:fillRect l="-4681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515878-E959-4067-B1E9-19EED2DCD973}"/>
              </a:ext>
            </a:extLst>
          </p:cNvPr>
          <p:cNvCxnSpPr>
            <a:cxnSpLocks/>
          </p:cNvCxnSpPr>
          <p:nvPr/>
        </p:nvCxnSpPr>
        <p:spPr>
          <a:xfrm flipH="1">
            <a:off x="4754881" y="3120099"/>
            <a:ext cx="486540" cy="1082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785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37C17857-757F-4A87-8439-31DFE9AF8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56" y="542701"/>
            <a:ext cx="7430400" cy="55728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696453-70D3-4C9D-B486-49379EF5450A}"/>
                  </a:ext>
                </a:extLst>
              </p:cNvPr>
              <p:cNvSpPr txBox="1"/>
              <p:nvPr/>
            </p:nvSpPr>
            <p:spPr>
              <a:xfrm>
                <a:off x="4161900" y="2273549"/>
                <a:ext cx="2079101" cy="102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Fits closely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 dependency from theory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696453-70D3-4C9D-B486-49379EF54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900" y="2273549"/>
                <a:ext cx="2079101" cy="1027204"/>
              </a:xfrm>
              <a:prstGeom prst="rect">
                <a:avLst/>
              </a:prstGeom>
              <a:blipFill>
                <a:blip r:embed="rId3"/>
                <a:stretch>
                  <a:fillRect l="-3226" t="-3571" r="-2933" b="-101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386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75BBB805-78C6-4C97-A737-48F202145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13" y="643467"/>
            <a:ext cx="7428087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56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88AC6D2C-B248-451E-8DC8-28D9895F4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13" y="643467"/>
            <a:ext cx="7428087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39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FD615BE6-A26A-405B-A48C-6FF95BA80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13" y="643467"/>
            <a:ext cx="7428087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17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bar chart, histogram&#10;&#10;Description automatically generated">
            <a:extLst>
              <a:ext uri="{FF2B5EF4-FFF2-40B4-BE49-F238E27FC236}">
                <a16:creationId xmlns:a16="http://schemas.microsoft.com/office/drawing/2014/main" id="{EA594415-2FC0-4749-9F26-0BDD1453C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13" y="643467"/>
            <a:ext cx="7428087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21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bar chart, histogram&#10;&#10;Description automatically generated">
            <a:extLst>
              <a:ext uri="{FF2B5EF4-FFF2-40B4-BE49-F238E27FC236}">
                <a16:creationId xmlns:a16="http://schemas.microsoft.com/office/drawing/2014/main" id="{02BB148F-7EBA-4C6D-8B03-6A625A5ED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13" y="643467"/>
            <a:ext cx="7428087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E9F3-2538-4F9A-855E-82BC7844B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Research Motivation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348AC8-6F97-4E0F-A878-0665562FB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54600"/>
                <a:ext cx="9246833" cy="4477521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A randomized function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dirty="0"/>
                  <a:t> gives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GB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-differential privacy </a:t>
                </a:r>
                <a:r>
                  <a:rPr lang="en-GB" sz="2400" dirty="0"/>
                  <a:t>(for parameters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400" dirty="0"/>
                  <a:t>) if for all datasets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differing on at most one element, and all </a:t>
                </a:r>
                <a14:m>
                  <m:oMath xmlns:m="http://schemas.openxmlformats.org/officeDocument/2006/math">
                    <m:r>
                      <a:rPr lang="en-GB" sz="2400" b="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GB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GB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GB" sz="2400" dirty="0"/>
                  <a:t>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𝑷𝒓</m:t>
                        </m:r>
                      </m:fName>
                      <m:e>
                        <m:d>
                          <m:dPr>
                            <m:ctrlPr>
                              <a:rPr lang="en-GB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d>
                                  <m:dPr>
                                    <m:ctrlPr>
                                      <a:rPr lang="en-GB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GB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GB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</m:d>
                          </m:e>
                        </m:d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unc>
                          <m:funcPr>
                            <m:ctrlPr>
                              <a:rPr lang="en-GB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𝐞𝐱𝐩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GB" b="1" i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𝑷𝒓</m:t>
                        </m:r>
                      </m:fName>
                      <m:e>
                        <m:d>
                          <m:dPr>
                            <m:ctrlPr>
                              <a:rPr lang="en-GB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d>
                                  <m:dPr>
                                    <m:ctrlPr>
                                      <a:rPr lang="en-GB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GB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GB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GB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GB" dirty="0"/>
                  <a:t> .</a:t>
                </a:r>
              </a:p>
              <a:p>
                <a:pPr marL="0" indent="0" algn="ctr">
                  <a:buNone/>
                </a:pPr>
                <a:endParaRPr lang="en-GB" sz="2400" dirty="0"/>
              </a:p>
              <a:p>
                <a:r>
                  <a:rPr lang="en-GB" sz="2400" dirty="0"/>
                  <a:t>To achieve this guarantee, </a:t>
                </a:r>
                <a:r>
                  <a:rPr lang="en-GB" sz="2400" dirty="0">
                    <a:solidFill>
                      <a:srgbClr val="C00000"/>
                    </a:solidFill>
                  </a:rPr>
                  <a:t>introduce uncertainty (noise)</a:t>
                </a:r>
                <a:r>
                  <a:rPr lang="en-GB" sz="2400" dirty="0"/>
                  <a:t> to input of each individual.</a:t>
                </a:r>
              </a:p>
              <a:p>
                <a:pPr lvl="1"/>
                <a:r>
                  <a:rPr lang="en-GB" dirty="0"/>
                  <a:t>Get </a:t>
                </a:r>
                <a:r>
                  <a:rPr lang="en-GB" dirty="0">
                    <a:solidFill>
                      <a:srgbClr val="C00000"/>
                    </a:solidFill>
                  </a:rPr>
                  <a:t>true answer plus noise from a distribution</a:t>
                </a:r>
                <a:r>
                  <a:rPr lang="en-GB" dirty="0"/>
                  <a:t>, e.g. Geometric distribution, Laplace distribution.</a:t>
                </a:r>
              </a:p>
              <a:p>
                <a:pPr lvl="1"/>
                <a:r>
                  <a:rPr lang="en-GB" dirty="0"/>
                  <a:t>The more different the outputs are, the more noise required to make them indistinguishable from each other.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348AC8-6F97-4E0F-A878-0665562FB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54600"/>
                <a:ext cx="9246833" cy="4477521"/>
              </a:xfrm>
              <a:blipFill>
                <a:blip r:embed="rId2"/>
                <a:stretch>
                  <a:fillRect l="-923" t="-19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5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1"/>
    </mc:Choice>
    <mc:Fallback xmlns="">
      <p:transition spd="slow" advTm="4599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AE20ED93-177A-4FD5-8C76-C85969EAF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13" y="643467"/>
            <a:ext cx="7428087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6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9C02-331E-4D07-99D3-DDB715E7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Current and Future Projects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CEBC-355E-4C72-A2A0-90DA98A07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679" y="1710663"/>
            <a:ext cx="8376822" cy="4575175"/>
          </a:xfrm>
        </p:spPr>
        <p:txBody>
          <a:bodyPr>
            <a:normAutofit/>
          </a:bodyPr>
          <a:lstStyle/>
          <a:p>
            <a:r>
              <a:rPr lang="en-GB" sz="2400" dirty="0"/>
              <a:t>Internship with the Alan Turing Institute:</a:t>
            </a:r>
          </a:p>
          <a:p>
            <a:pPr lvl="1"/>
            <a:r>
              <a:rPr lang="en-GB" sz="2200" dirty="0"/>
              <a:t>provide key insights into </a:t>
            </a:r>
            <a:r>
              <a:rPr lang="en-GB" sz="2200" dirty="0">
                <a:solidFill>
                  <a:srgbClr val="C00000"/>
                </a:solidFill>
              </a:rPr>
              <a:t>synthetic data generation</a:t>
            </a:r>
            <a:r>
              <a:rPr lang="en-GB" sz="2200" dirty="0"/>
              <a:t>, federated learning and privacy-efficacy trade-offs</a:t>
            </a:r>
          </a:p>
          <a:p>
            <a:pPr lvl="1"/>
            <a:r>
              <a:rPr lang="en-GB" sz="2200" dirty="0"/>
              <a:t>understand the impact of </a:t>
            </a:r>
            <a:r>
              <a:rPr lang="en-GB" sz="2200" dirty="0">
                <a:solidFill>
                  <a:srgbClr val="C00000"/>
                </a:solidFill>
              </a:rPr>
              <a:t>statistical heterogeneity</a:t>
            </a:r>
            <a:r>
              <a:rPr lang="en-GB" sz="2200" dirty="0"/>
              <a:t> in federated learning systems on efficacy and privacy</a:t>
            </a:r>
          </a:p>
          <a:p>
            <a:r>
              <a:rPr lang="en-GB" sz="2200" dirty="0"/>
              <a:t>Possible Future Topics:</a:t>
            </a:r>
          </a:p>
          <a:p>
            <a:pPr lvl="1"/>
            <a:r>
              <a:rPr lang="en-GB" sz="2200" dirty="0">
                <a:solidFill>
                  <a:srgbClr val="C00000"/>
                </a:solidFill>
              </a:rPr>
              <a:t>Secure Aggregation</a:t>
            </a:r>
            <a:r>
              <a:rPr lang="en-GB" sz="2200" dirty="0"/>
              <a:t> (applied to Shuffle Model)</a:t>
            </a:r>
          </a:p>
          <a:p>
            <a:pPr lvl="1"/>
            <a:r>
              <a:rPr lang="en-GB" sz="2200" dirty="0">
                <a:solidFill>
                  <a:srgbClr val="C00000"/>
                </a:solidFill>
              </a:rPr>
              <a:t>Regression</a:t>
            </a:r>
            <a:r>
              <a:rPr lang="en-GB" sz="2200" dirty="0"/>
              <a:t> (minimal distance from all vectors)</a:t>
            </a:r>
          </a:p>
          <a:p>
            <a:pPr lvl="1"/>
            <a:r>
              <a:rPr lang="en-GB" sz="2200" dirty="0">
                <a:solidFill>
                  <a:srgbClr val="C00000"/>
                </a:solidFill>
              </a:rPr>
              <a:t>Fourier with Shuffle</a:t>
            </a:r>
            <a:r>
              <a:rPr lang="en-GB" sz="2200" dirty="0"/>
              <a:t> (to intrinsically provide privacy)</a:t>
            </a:r>
          </a:p>
          <a:p>
            <a:pPr lvl="1"/>
            <a:r>
              <a:rPr lang="en-GB" sz="2200" dirty="0">
                <a:solidFill>
                  <a:srgbClr val="C00000"/>
                </a:solidFill>
              </a:rPr>
              <a:t>Mechanism of Shuffle</a:t>
            </a:r>
            <a:r>
              <a:rPr lang="en-GB" sz="2200" dirty="0"/>
              <a:t> (multiparty computation)</a:t>
            </a:r>
          </a:p>
          <a:p>
            <a:endParaRPr lang="en-GB" sz="2200" dirty="0"/>
          </a:p>
          <a:p>
            <a:pPr lvl="1"/>
            <a:endParaRPr lang="en-GB" sz="2200" dirty="0"/>
          </a:p>
          <a:p>
            <a:pPr lvl="1"/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377803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12"/>
    </mc:Choice>
    <mc:Fallback xmlns="">
      <p:transition spd="slow" advTm="63212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998F03-CCD0-4339-80BF-C7A5AD59AC05}"/>
              </a:ext>
            </a:extLst>
          </p:cNvPr>
          <p:cNvSpPr txBox="1">
            <a:spLocks/>
          </p:cNvSpPr>
          <p:nvPr/>
        </p:nvSpPr>
        <p:spPr>
          <a:xfrm>
            <a:off x="1524000" y="1131241"/>
            <a:ext cx="949318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200" dirty="0"/>
              <a:t>Thank you for listening </a:t>
            </a:r>
            <a:r>
              <a:rPr lang="en-GB" sz="6200" dirty="0">
                <a:sym typeface="Wingdings" panose="05000000000000000000" pitchFamily="2" charset="2"/>
              </a:rPr>
              <a:t></a:t>
            </a:r>
            <a:endParaRPr lang="en-GB" sz="62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696B688-5F5A-46EA-8F73-332C55F554CF}"/>
              </a:ext>
            </a:extLst>
          </p:cNvPr>
          <p:cNvSpPr txBox="1">
            <a:spLocks/>
          </p:cNvSpPr>
          <p:nvPr/>
        </p:nvSpPr>
        <p:spPr>
          <a:xfrm>
            <a:off x="1524000" y="3549142"/>
            <a:ext cx="9144000" cy="2017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rgbClr val="C00000"/>
                </a:solidFill>
              </a:rPr>
              <a:t>Any questions?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3162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98"/>
    </mc:Choice>
    <mc:Fallback xmlns="">
      <p:transition spd="slow" advTm="1679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344C0-CD4E-4BDE-B21F-A20B5931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Research Motivation</a:t>
            </a:r>
            <a:endParaRPr lang="en-GB" dirty="0"/>
          </a:p>
        </p:txBody>
      </p:sp>
      <p:pic>
        <p:nvPicPr>
          <p:cNvPr id="4" name="Content Placeholder 3" descr="A picture containing game&#10;&#10;Description automatically generated">
            <a:extLst>
              <a:ext uri="{FF2B5EF4-FFF2-40B4-BE49-F238E27FC236}">
                <a16:creationId xmlns:a16="http://schemas.microsoft.com/office/drawing/2014/main" id="{F63FD9A4-0B2B-4BED-99CD-EEA2BCD70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0" y="1645166"/>
            <a:ext cx="8446643" cy="45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02"/>
    </mc:Choice>
    <mc:Fallback xmlns="">
      <p:transition spd="slow" advTm="2280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F2025-8549-4280-A892-A69794354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771430"/>
            <a:ext cx="7696081" cy="4344146"/>
          </a:xfrm>
        </p:spPr>
        <p:txBody>
          <a:bodyPr>
            <a:normAutofit/>
          </a:bodyPr>
          <a:lstStyle/>
          <a:p>
            <a:r>
              <a:rPr lang="en-GB" sz="2200" dirty="0"/>
              <a:t>Centralized Model of DP: users submit sensitive personal information directly to a </a:t>
            </a:r>
            <a:r>
              <a:rPr lang="en-GB" sz="2200" dirty="0">
                <a:solidFill>
                  <a:srgbClr val="C00000"/>
                </a:solidFill>
              </a:rPr>
              <a:t>trusted central data collector</a:t>
            </a:r>
            <a:r>
              <a:rPr lang="en-GB" sz="2200" dirty="0"/>
              <a:t>, who</a:t>
            </a:r>
          </a:p>
          <a:p>
            <a:pPr lvl="1"/>
            <a:r>
              <a:rPr lang="en-GB" sz="2200" dirty="0"/>
              <a:t>adds random noise to raw data to provide DP,</a:t>
            </a:r>
          </a:p>
          <a:p>
            <a:pPr lvl="1"/>
            <a:r>
              <a:rPr lang="en-GB" sz="2200" dirty="0"/>
              <a:t>and assembles and analyses the aggregated results.</a:t>
            </a:r>
          </a:p>
          <a:p>
            <a:r>
              <a:rPr lang="en-GB" sz="2200" dirty="0"/>
              <a:t>Local Model of DP: </a:t>
            </a:r>
            <a:r>
              <a:rPr lang="en-GB" sz="2200" dirty="0">
                <a:solidFill>
                  <a:srgbClr val="C00000"/>
                </a:solidFill>
              </a:rPr>
              <a:t>each user applies a local randomizer</a:t>
            </a:r>
            <a:r>
              <a:rPr lang="en-GB" sz="2200" dirty="0"/>
              <a:t> to add random noise to their data before it is submitted.</a:t>
            </a:r>
          </a:p>
          <a:p>
            <a:pPr lvl="1"/>
            <a:r>
              <a:rPr lang="en-GB" sz="2200" dirty="0">
                <a:solidFill>
                  <a:srgbClr val="C00000"/>
                </a:solidFill>
              </a:rPr>
              <a:t>No need for trusted party</a:t>
            </a:r>
            <a:r>
              <a:rPr lang="en-GB" sz="2200" dirty="0"/>
              <a:t> but noise required per user for same privacy guarantee is much higher.</a:t>
            </a:r>
          </a:p>
          <a:p>
            <a:pPr lvl="1"/>
            <a:r>
              <a:rPr lang="en-GB" sz="2200" dirty="0"/>
              <a:t>Limits usage of Local Differential Privacy (LDP) to major companies, e.g. Google, Apple and Microsoft.</a:t>
            </a:r>
          </a:p>
          <a:p>
            <a:r>
              <a:rPr lang="en-GB" sz="2200" dirty="0"/>
              <a:t>Neither </a:t>
            </a:r>
            <a:r>
              <a:rPr lang="en-GB" sz="2200" dirty="0">
                <a:solidFill>
                  <a:srgbClr val="C00000"/>
                </a:solidFill>
              </a:rPr>
              <a:t>provides a good balance</a:t>
            </a:r>
            <a:r>
              <a:rPr lang="en-GB" sz="2200" dirty="0"/>
              <a:t> between trust of central entity and level of noise required to guarantee DP.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A2966-A09A-4ACC-B094-FBF324945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" r="2" b="2"/>
          <a:stretch/>
        </p:blipFill>
        <p:spPr>
          <a:xfrm>
            <a:off x="8345010" y="878890"/>
            <a:ext cx="3383472" cy="4722921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8AACFFF-02EA-4A7C-8BFA-1F1C2D4D342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C00000"/>
                </a:solidFill>
              </a:rPr>
              <a:t>Models of Differential Privacy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10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31"/>
    </mc:Choice>
    <mc:Fallback xmlns="">
      <p:transition spd="slow" advTm="5303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3A177-5A9D-45C9-8B1B-72992A4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The Shuffle Model of DP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C1F33-28A9-4F5A-A233-607B730AD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65" y="1841614"/>
            <a:ext cx="8936115" cy="4390510"/>
          </a:xfrm>
        </p:spPr>
        <p:txBody>
          <a:bodyPr>
            <a:normAutofit/>
          </a:bodyPr>
          <a:lstStyle/>
          <a:p>
            <a:r>
              <a:rPr lang="en-GB" sz="2300" dirty="0"/>
              <a:t>The (Single-Message) Shuffle Model sits</a:t>
            </a:r>
            <a:r>
              <a:rPr lang="en-GB" sz="2300" dirty="0">
                <a:solidFill>
                  <a:srgbClr val="C00000"/>
                </a:solidFill>
              </a:rPr>
              <a:t> in between the Centralized and Local Models</a:t>
            </a:r>
            <a:r>
              <a:rPr lang="en-GB" sz="2300" dirty="0"/>
              <a:t> of DP:</a:t>
            </a:r>
          </a:p>
          <a:p>
            <a:pPr lvl="1"/>
            <a:r>
              <a:rPr lang="en-GB" sz="2300" dirty="0"/>
              <a:t>noise required per user for same privacy guarantee is not as high as in the Local Model.</a:t>
            </a:r>
          </a:p>
          <a:p>
            <a:r>
              <a:rPr lang="en-GB" sz="2300" dirty="0"/>
              <a:t>Introduces an additional “shuffling step” to the Local Model:</a:t>
            </a:r>
          </a:p>
          <a:p>
            <a:pPr lvl="1"/>
            <a:r>
              <a:rPr lang="en-GB" sz="2300" dirty="0"/>
              <a:t>after the data from each user is encoded, it is </a:t>
            </a:r>
            <a:r>
              <a:rPr lang="en-GB" sz="2300" dirty="0">
                <a:solidFill>
                  <a:srgbClr val="C00000"/>
                </a:solidFill>
              </a:rPr>
              <a:t>randomly permuted</a:t>
            </a:r>
            <a:r>
              <a:rPr lang="en-GB" sz="2300" dirty="0"/>
              <a:t> to</a:t>
            </a:r>
            <a:r>
              <a:rPr lang="en-GB" sz="2300" dirty="0">
                <a:solidFill>
                  <a:srgbClr val="C00000"/>
                </a:solidFill>
              </a:rPr>
              <a:t> unbind each user from their data</a:t>
            </a:r>
            <a:r>
              <a:rPr lang="en-GB" sz="2300" dirty="0"/>
              <a:t> before analysis takes place.</a:t>
            </a:r>
          </a:p>
          <a:p>
            <a:r>
              <a:rPr lang="en-GB" sz="2300" dirty="0"/>
              <a:t>Only introduced in 2019, there is much more work to be done.</a:t>
            </a:r>
          </a:p>
          <a:p>
            <a:pPr lvl="1"/>
            <a:r>
              <a:rPr lang="en-GB" sz="2300" dirty="0"/>
              <a:t>Contrasts with general DP which was first defined in 2006.</a:t>
            </a:r>
          </a:p>
          <a:p>
            <a:pPr lvl="1"/>
            <a:r>
              <a:rPr lang="en-GB" sz="2300" dirty="0"/>
              <a:t>Currently working on a protocol for </a:t>
            </a:r>
            <a:r>
              <a:rPr lang="en-GB" sz="2300" dirty="0">
                <a:solidFill>
                  <a:srgbClr val="C00000"/>
                </a:solidFill>
              </a:rPr>
              <a:t>vector-valued messages</a:t>
            </a:r>
            <a:r>
              <a:rPr lang="en-GB" sz="2300" dirty="0"/>
              <a:t>, extending an existing protocol only applicable for scalars.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icture containing food, knife&#10;&#10;Description automatically generated">
            <a:extLst>
              <a:ext uri="{FF2B5EF4-FFF2-40B4-BE49-F238E27FC236}">
                <a16:creationId xmlns:a16="http://schemas.microsoft.com/office/drawing/2014/main" id="{AF1BC0B1-4EF6-4830-ADD4-C3EC57758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64"/>
    </mc:Choice>
    <mc:Fallback xmlns="">
      <p:transition spd="slow" advTm="4386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9506F-08D7-4954-A411-E92E3BEC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The Shuffle Model of DP</a:t>
            </a:r>
            <a:endParaRPr lang="en-GB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90B5A4-AFCC-4C13-93C5-D8DC0B8EB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43" y="1758412"/>
            <a:ext cx="5921407" cy="4180846"/>
          </a:xfrm>
        </p:spPr>
      </p:pic>
      <p:pic>
        <p:nvPicPr>
          <p:cNvPr id="4" name="Picture 3" descr="A picture containing food, knife&#10;&#10;Description automatically generated">
            <a:extLst>
              <a:ext uri="{FF2B5EF4-FFF2-40B4-BE49-F238E27FC236}">
                <a16:creationId xmlns:a16="http://schemas.microsoft.com/office/drawing/2014/main" id="{B4B3314F-99EB-43FD-BD31-8658957AF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3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01"/>
    </mc:Choice>
    <mc:Fallback xmlns="">
      <p:transition spd="slow" advTm="3290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E89F9-70FC-4BBB-AB4D-E24DEC85A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Extending the Shuffle Model to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F0E55-03A4-4A2F-A9F0-B890F37A5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36619" cy="4351338"/>
          </a:xfrm>
        </p:spPr>
        <p:txBody>
          <a:bodyPr>
            <a:normAutofit/>
          </a:bodyPr>
          <a:lstStyle/>
          <a:p>
            <a:r>
              <a:rPr lang="en-GB" sz="2200" dirty="0"/>
              <a:t>Extended </a:t>
            </a:r>
            <a:r>
              <a:rPr lang="en-GB" sz="2200" i="1" dirty="0"/>
              <a:t>“The Privacy Blanket of the Shuffle Model” </a:t>
            </a:r>
            <a:r>
              <a:rPr lang="en-GB" sz="2200" dirty="0"/>
              <a:t>(Balle et al., 2019) to be applicable to vectors rather than just scalars.</a:t>
            </a:r>
          </a:p>
          <a:p>
            <a:r>
              <a:rPr lang="en-GB" sz="2200" dirty="0"/>
              <a:t>Two contributions:</a:t>
            </a:r>
          </a:p>
          <a:p>
            <a:pPr lvl="1"/>
            <a:r>
              <a:rPr lang="en-GB" sz="2200" dirty="0"/>
              <a:t>an </a:t>
            </a:r>
            <a:r>
              <a:rPr lang="en-GB" sz="2200" dirty="0">
                <a:solidFill>
                  <a:srgbClr val="C00000"/>
                </a:solidFill>
              </a:rPr>
              <a:t>optimal single message protocol for summation of real vectors</a:t>
            </a:r>
            <a:r>
              <a:rPr lang="en-GB" sz="2200" dirty="0"/>
              <a:t> in the Shuffle Model,</a:t>
            </a:r>
          </a:p>
          <a:p>
            <a:pPr lvl="1"/>
            <a:r>
              <a:rPr lang="en-GB" sz="2200" dirty="0"/>
              <a:t>and an </a:t>
            </a:r>
            <a:r>
              <a:rPr lang="en-GB" sz="2200" dirty="0">
                <a:solidFill>
                  <a:srgbClr val="C00000"/>
                </a:solidFill>
              </a:rPr>
              <a:t>improvement of this bound</a:t>
            </a:r>
            <a:r>
              <a:rPr lang="en-GB" sz="2200" dirty="0"/>
              <a:t> through implementation of a </a:t>
            </a:r>
            <a:r>
              <a:rPr lang="en-GB" sz="2200" dirty="0">
                <a:solidFill>
                  <a:srgbClr val="C00000"/>
                </a:solidFill>
              </a:rPr>
              <a:t>Discrete Fourier Transform (DFT)</a:t>
            </a:r>
            <a:r>
              <a:rPr lang="en-GB" sz="2200" dirty="0"/>
              <a:t>, which minimises initial error at expense of the loss in accuracy.</a:t>
            </a:r>
          </a:p>
          <a:p>
            <a:r>
              <a:rPr lang="en-GB" sz="2200" dirty="0"/>
              <a:t>Can be extended to produce similar protocol for </a:t>
            </a:r>
            <a:r>
              <a:rPr lang="en-GB" sz="2200" dirty="0">
                <a:solidFill>
                  <a:srgbClr val="C00000"/>
                </a:solidFill>
              </a:rPr>
              <a:t>linearization of matrices</a:t>
            </a:r>
            <a:r>
              <a:rPr lang="en-GB" sz="2200" dirty="0"/>
              <a:t> and higher-dimensional tensors,</a:t>
            </a:r>
          </a:p>
          <a:p>
            <a:pPr lvl="1"/>
            <a:r>
              <a:rPr lang="en-GB" sz="2200" dirty="0"/>
              <a:t>useful for </a:t>
            </a:r>
            <a:r>
              <a:rPr lang="en-GB" sz="2200" dirty="0">
                <a:solidFill>
                  <a:srgbClr val="C00000"/>
                </a:solidFill>
              </a:rPr>
              <a:t>representation of multi-dimensional data</a:t>
            </a:r>
            <a:r>
              <a:rPr lang="en-GB" sz="2200" dirty="0"/>
              <a:t> in Neural Networks.</a:t>
            </a:r>
          </a:p>
        </p:txBody>
      </p:sp>
    </p:spTree>
    <p:extLst>
      <p:ext uri="{BB962C8B-B14F-4D97-AF65-F5344CB8AC3E}">
        <p14:creationId xmlns:p14="http://schemas.microsoft.com/office/powerpoint/2010/main" val="172443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14"/>
    </mc:Choice>
    <mc:Fallback xmlns="">
      <p:transition spd="slow" advTm="4651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3B04-80BC-43C7-AEFA-EC9D5271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Applications for Vector 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0D8F6-7F92-4D1C-A3CB-C4F85B7A1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Why did I choose vectors specifically as the data type?</a:t>
            </a:r>
          </a:p>
          <a:p>
            <a:r>
              <a:rPr lang="en-GB" sz="2200" dirty="0"/>
              <a:t>Practical applications in </a:t>
            </a:r>
            <a:r>
              <a:rPr lang="en-GB" sz="2200" dirty="0">
                <a:solidFill>
                  <a:srgbClr val="C00000"/>
                </a:solidFill>
              </a:rPr>
              <a:t>Federated Learning</a:t>
            </a:r>
            <a:r>
              <a:rPr lang="en-GB" sz="2200" dirty="0"/>
              <a:t>:</a:t>
            </a:r>
          </a:p>
          <a:p>
            <a:pPr lvl="1"/>
            <a:r>
              <a:rPr lang="en-GB" sz="2200" dirty="0"/>
              <a:t>a Machine Learning (ML) setting where multiple users collaborate in solving a ML problem, under coordination of service provider.</a:t>
            </a:r>
          </a:p>
          <a:p>
            <a:pPr lvl="1"/>
            <a:r>
              <a:rPr lang="en-GB" sz="2200" dirty="0"/>
              <a:t>e.g. training a Deep Neural Network to </a:t>
            </a:r>
            <a:r>
              <a:rPr lang="en-GB" sz="2200" dirty="0">
                <a:solidFill>
                  <a:srgbClr val="C00000"/>
                </a:solidFill>
              </a:rPr>
              <a:t>predict the next word that a user types</a:t>
            </a:r>
            <a:r>
              <a:rPr lang="en-GB" sz="2200" dirty="0"/>
              <a:t>,</a:t>
            </a:r>
          </a:p>
          <a:p>
            <a:pPr lvl="1"/>
            <a:r>
              <a:rPr lang="en-GB" sz="2200" dirty="0"/>
              <a:t>where </a:t>
            </a:r>
            <a:r>
              <a:rPr lang="en-GB" sz="2200" dirty="0">
                <a:solidFill>
                  <a:srgbClr val="C00000"/>
                </a:solidFill>
              </a:rPr>
              <a:t>updates are high-dimensional vectors</a:t>
            </a:r>
            <a:r>
              <a:rPr lang="en-GB" sz="2200" dirty="0"/>
              <a:t> based on information from user’s private database.</a:t>
            </a:r>
          </a:p>
          <a:p>
            <a:r>
              <a:rPr lang="en-GB" sz="2200" dirty="0"/>
              <a:t>Why did I investigate the aggregation of these vectors?</a:t>
            </a:r>
          </a:p>
          <a:p>
            <a:r>
              <a:rPr lang="en-GB" sz="2200" dirty="0"/>
              <a:t>Closely related to </a:t>
            </a:r>
            <a:r>
              <a:rPr lang="en-GB" sz="2200" dirty="0">
                <a:solidFill>
                  <a:srgbClr val="C00000"/>
                </a:solidFill>
              </a:rPr>
              <a:t>Secure Aggregation</a:t>
            </a:r>
            <a:r>
              <a:rPr lang="en-GB" sz="2200" dirty="0"/>
              <a:t>:</a:t>
            </a:r>
          </a:p>
          <a:p>
            <a:pPr lvl="1"/>
            <a:r>
              <a:rPr lang="en-GB" sz="2200" dirty="0"/>
              <a:t>used to privately compute outputs of local ML on user devices.</a:t>
            </a:r>
          </a:p>
          <a:p>
            <a:r>
              <a:rPr lang="en-GB" sz="2200" dirty="0"/>
              <a:t>Example above requires only </a:t>
            </a:r>
            <a:r>
              <a:rPr lang="en-GB" sz="2200" dirty="0">
                <a:solidFill>
                  <a:srgbClr val="C00000"/>
                </a:solidFill>
              </a:rPr>
              <a:t>element-wise weighted averages of update vectors</a:t>
            </a:r>
            <a:r>
              <a:rPr lang="en-GB" sz="2200" dirty="0"/>
              <a:t>.</a:t>
            </a:r>
          </a:p>
          <a:p>
            <a:pPr lvl="1"/>
            <a:endParaRPr lang="en-GB" sz="2200" dirty="0"/>
          </a:p>
          <a:p>
            <a:pPr lvl="1"/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77527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99"/>
    </mc:Choice>
    <mc:Fallback xmlns="">
      <p:transition spd="slow" advTm="6159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</TotalTime>
  <Words>1677</Words>
  <Application>Microsoft Office PowerPoint</Application>
  <PresentationFormat>Widescreen</PresentationFormat>
  <Paragraphs>173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Office Theme</vt:lpstr>
      <vt:lpstr>Aggregation and Transformation of Vector-Valued Messages in the Shuffle Model of Differential Privacy</vt:lpstr>
      <vt:lpstr>Research Motivation</vt:lpstr>
      <vt:lpstr>Research Motivation</vt:lpstr>
      <vt:lpstr>Research Motivation</vt:lpstr>
      <vt:lpstr>PowerPoint Presentation</vt:lpstr>
      <vt:lpstr>The Shuffle Model of DP</vt:lpstr>
      <vt:lpstr>The Shuffle Model of DP</vt:lpstr>
      <vt:lpstr>Extending the Shuffle Model to Vectors</vt:lpstr>
      <vt:lpstr>Applications for Vector Data Collection</vt:lpstr>
      <vt:lpstr>Accuracy Measure: Mean Squared Error (MSE)</vt:lpstr>
      <vt:lpstr>Protocol for the Local Randomizer</vt:lpstr>
      <vt:lpstr>Modified Protocol for the Local Randomizer</vt:lpstr>
      <vt:lpstr>Privacy Analysis of Modified Protocol</vt:lpstr>
      <vt:lpstr>Advanced Composition Results Used</vt:lpstr>
      <vt:lpstr>Normalizing the Mean Squared Error (MSE)</vt:lpstr>
      <vt:lpstr>Useful Error: Between Average Vectors</vt:lpstr>
      <vt:lpstr>Improved Bounds for t=1</vt:lpstr>
      <vt:lpstr>Improved Bounds for t=1</vt:lpstr>
      <vt:lpstr>Adding a Discrete Fourier Transform</vt:lpstr>
      <vt:lpstr>Adding a Discrete Fourier Transform</vt:lpstr>
      <vt:lpstr>Experimental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and Future Projects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the Shuffle Model of Differential Privacy to Vectors</dc:title>
  <dc:creator>Scott, Mary</dc:creator>
  <cp:lastModifiedBy>SCOTT, MARY (PGR)</cp:lastModifiedBy>
  <cp:revision>148</cp:revision>
  <dcterms:created xsi:type="dcterms:W3CDTF">2020-06-05T09:45:51Z</dcterms:created>
  <dcterms:modified xsi:type="dcterms:W3CDTF">2021-11-29T17:48:12Z</dcterms:modified>
</cp:coreProperties>
</file>